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260" r:id="rId4"/>
    <p:sldId id="257" r:id="rId5"/>
    <p:sldId id="259" r:id="rId6"/>
    <p:sldId id="271" r:id="rId7"/>
    <p:sldId id="281" r:id="rId8"/>
    <p:sldId id="282" r:id="rId9"/>
    <p:sldId id="261" r:id="rId10"/>
    <p:sldId id="272" r:id="rId11"/>
    <p:sldId id="277" r:id="rId12"/>
    <p:sldId id="263" r:id="rId13"/>
    <p:sldId id="265" r:id="rId14"/>
    <p:sldId id="266" r:id="rId15"/>
    <p:sldId id="273" r:id="rId16"/>
    <p:sldId id="276" r:id="rId17"/>
    <p:sldId id="278" r:id="rId18"/>
    <p:sldId id="279" r:id="rId19"/>
    <p:sldId id="280" r:id="rId20"/>
    <p:sldId id="269" r:id="rId21"/>
    <p:sldId id="268" r:id="rId22"/>
    <p:sldId id="274" r:id="rId23"/>
    <p:sldId id="275" r:id="rId2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4"/>
  </p:normalViewPr>
  <p:slideViewPr>
    <p:cSldViewPr>
      <p:cViewPr varScale="1">
        <p:scale>
          <a:sx n="105" d="100"/>
          <a:sy n="105" d="100"/>
        </p:scale>
        <p:origin x="179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1428D0-4C6E-AF45-8EB9-F8C2DA569A75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4B3CBD-EAC4-C243-BA3E-C45D74383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627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Updated using http GET request (socketIO library)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120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Marker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70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Activation circle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9429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Communication links component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94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communication link components</a:t>
            </a:r>
          </a:p>
          <a:p>
            <a:r>
              <a:rPr lang="en-US" dirty="0"/>
              <a:t>\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863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Animated symbols component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4684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 settings component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525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Search list component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0372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Legend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403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June project progress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0399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June project progress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456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 the option for users to set data-rate uptake and filter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0152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July Progress Report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183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 application legend symbols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28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Updated using http GET request (socketIO library)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23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Include database retrieval for QSG-Manager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36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Include database retrieval for QSG-Manager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62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Include database retrieval for QSG-Manager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183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Topological Map setup user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767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Topological Map with updated polyline UI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935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Topological Map with updated sidebar UI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577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2024/12/19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2024/12/19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2024/12/19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2024/12/19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043608" y="3429000"/>
            <a:ext cx="4320480" cy="2376264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87624" y="2420888"/>
            <a:ext cx="1512168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QSG-Manager</a:t>
            </a:r>
            <a:endParaRPr lang="zh-CN" altLang="en-US" sz="1600" dirty="0"/>
          </a:p>
        </p:txBody>
      </p:sp>
      <p:sp>
        <p:nvSpPr>
          <p:cNvPr id="6" name="流程图: 磁盘 5"/>
          <p:cNvSpPr/>
          <p:nvPr/>
        </p:nvSpPr>
        <p:spPr>
          <a:xfrm>
            <a:off x="1331640" y="1412776"/>
            <a:ext cx="1080120" cy="57606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Database</a:t>
            </a:r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>
          <a:xfrm>
            <a:off x="1907704" y="2060848"/>
            <a:ext cx="0" cy="28803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1907704" y="2780928"/>
            <a:ext cx="0" cy="115212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907704" y="2852936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UDP/IPC [ Gateway GPS + data flow message]</a:t>
            </a:r>
            <a:endParaRPr lang="zh-CN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1691680" y="4941168"/>
            <a:ext cx="288032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Map Panel back-End Server</a:t>
            </a:r>
            <a:endParaRPr lang="zh-CN" alt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1187624" y="4005064"/>
            <a:ext cx="201622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Message splitter </a:t>
            </a:r>
            <a:endParaRPr lang="zh-CN" altLang="en-US" sz="1600" dirty="0"/>
          </a:p>
        </p:txBody>
      </p:sp>
      <p:cxnSp>
        <p:nvCxnSpPr>
          <p:cNvPr id="17" name="直接箭头连接符 16"/>
          <p:cNvCxnSpPr>
            <a:stCxn id="15" idx="2"/>
            <a:endCxn id="12" idx="0"/>
          </p:cNvCxnSpPr>
          <p:nvPr/>
        </p:nvCxnSpPr>
        <p:spPr>
          <a:xfrm>
            <a:off x="2195736" y="4343618"/>
            <a:ext cx="936104" cy="59755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19872" y="4005064"/>
            <a:ext cx="1800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Display Webpage</a:t>
            </a:r>
            <a:endParaRPr lang="zh-CN" altLang="en-US" sz="1600" dirty="0"/>
          </a:p>
        </p:txBody>
      </p:sp>
      <p:cxnSp>
        <p:nvCxnSpPr>
          <p:cNvPr id="24" name="直接箭头连接符 23"/>
          <p:cNvCxnSpPr/>
          <p:nvPr/>
        </p:nvCxnSpPr>
        <p:spPr>
          <a:xfrm flipV="1">
            <a:off x="3995936" y="4437112"/>
            <a:ext cx="0" cy="50405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247456" y="4437112"/>
            <a:ext cx="900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update</a:t>
            </a:r>
            <a:endParaRPr lang="zh-CN" alt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1115616" y="5373216"/>
            <a:ext cx="4248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Map panel to show gateway device topographic communication situation</a:t>
            </a:r>
            <a:endParaRPr lang="zh-CN" alt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map&#10;&#10;Description automatically generated">
            <a:extLst>
              <a:ext uri="{FF2B5EF4-FFF2-40B4-BE49-F238E27FC236}">
                <a16:creationId xmlns:a16="http://schemas.microsoft.com/office/drawing/2014/main" id="{558CCC63-7E0C-C144-8C61-2857888663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23581"/>
            <a:ext cx="6749272" cy="32340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3671C8-2209-1A42-B391-C2E6BD858282}"/>
              </a:ext>
            </a:extLst>
          </p:cNvPr>
          <p:cNvSpPr/>
          <p:nvPr/>
        </p:nvSpPr>
        <p:spPr>
          <a:xfrm>
            <a:off x="1547664" y="2348879"/>
            <a:ext cx="5382136" cy="252028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3C50FD-A94D-7944-8992-A7CB8C642F59}"/>
              </a:ext>
            </a:extLst>
          </p:cNvPr>
          <p:cNvSpPr/>
          <p:nvPr/>
        </p:nvSpPr>
        <p:spPr>
          <a:xfrm>
            <a:off x="179512" y="2348880"/>
            <a:ext cx="1368152" cy="252028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CCB308-6D9A-D64A-996E-A3CF276CEF78}"/>
              </a:ext>
            </a:extLst>
          </p:cNvPr>
          <p:cNvSpPr/>
          <p:nvPr/>
        </p:nvSpPr>
        <p:spPr>
          <a:xfrm>
            <a:off x="6444208" y="2416623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032C76F-998E-9845-A413-6973A953432B}"/>
              </a:ext>
            </a:extLst>
          </p:cNvPr>
          <p:cNvSpPr/>
          <p:nvPr/>
        </p:nvSpPr>
        <p:spPr>
          <a:xfrm>
            <a:off x="1331640" y="2420886"/>
            <a:ext cx="144016" cy="182447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006B3-ED58-3C4C-B664-E450920B3849}"/>
              </a:ext>
            </a:extLst>
          </p:cNvPr>
          <p:cNvSpPr txBox="1"/>
          <p:nvPr/>
        </p:nvSpPr>
        <p:spPr>
          <a:xfrm>
            <a:off x="6948264" y="2356089"/>
            <a:ext cx="2195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User Interface Component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D04366E-7FF3-2042-A967-E5D5AA343DD6}"/>
              </a:ext>
            </a:extLst>
          </p:cNvPr>
          <p:cNvSpPr/>
          <p:nvPr/>
        </p:nvSpPr>
        <p:spPr>
          <a:xfrm>
            <a:off x="6948264" y="2996952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222965-2A9E-9D4B-8B57-96B808A934C4}"/>
              </a:ext>
            </a:extLst>
          </p:cNvPr>
          <p:cNvSpPr txBox="1"/>
          <p:nvPr/>
        </p:nvSpPr>
        <p:spPr>
          <a:xfrm>
            <a:off x="7056784" y="2951807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Topological Map:</a:t>
            </a:r>
          </a:p>
          <a:p>
            <a:r>
              <a:rPr lang="en-US" sz="1200" dirty="0"/>
              <a:t>Display device communication links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2F36B96-DC65-4B47-84FF-817E65DC7E3D}"/>
              </a:ext>
            </a:extLst>
          </p:cNvPr>
          <p:cNvSpPr/>
          <p:nvPr/>
        </p:nvSpPr>
        <p:spPr>
          <a:xfrm>
            <a:off x="6948264" y="3688481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8C3E18-6A70-0847-9AF7-7FF50B5F7842}"/>
              </a:ext>
            </a:extLst>
          </p:cNvPr>
          <p:cNvSpPr txBox="1"/>
          <p:nvPr/>
        </p:nvSpPr>
        <p:spPr>
          <a:xfrm>
            <a:off x="7056784" y="3643336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Collapsible Sidebar:</a:t>
            </a:r>
          </a:p>
          <a:p>
            <a:r>
              <a:rPr lang="en-US" sz="1200" dirty="0"/>
              <a:t>Allows users to set the map settings</a:t>
            </a:r>
          </a:p>
        </p:txBody>
      </p:sp>
    </p:spTree>
    <p:extLst>
      <p:ext uri="{BB962C8B-B14F-4D97-AF65-F5344CB8AC3E}">
        <p14:creationId xmlns:p14="http://schemas.microsoft.com/office/powerpoint/2010/main" val="3037063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5612AE16-FD31-9447-8E68-7591416E0D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823581"/>
            <a:ext cx="6720054" cy="32340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3671C8-2209-1A42-B391-C2E6BD858282}"/>
              </a:ext>
            </a:extLst>
          </p:cNvPr>
          <p:cNvSpPr/>
          <p:nvPr/>
        </p:nvSpPr>
        <p:spPr>
          <a:xfrm>
            <a:off x="1475656" y="2348879"/>
            <a:ext cx="5382136" cy="252028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3C50FD-A94D-7944-8992-A7CB8C642F59}"/>
              </a:ext>
            </a:extLst>
          </p:cNvPr>
          <p:cNvSpPr/>
          <p:nvPr/>
        </p:nvSpPr>
        <p:spPr>
          <a:xfrm>
            <a:off x="107504" y="2348880"/>
            <a:ext cx="1368152" cy="252028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CCB308-6D9A-D64A-996E-A3CF276CEF78}"/>
              </a:ext>
            </a:extLst>
          </p:cNvPr>
          <p:cNvSpPr/>
          <p:nvPr/>
        </p:nvSpPr>
        <p:spPr>
          <a:xfrm>
            <a:off x="6372200" y="2416623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032C76F-998E-9845-A413-6973A953432B}"/>
              </a:ext>
            </a:extLst>
          </p:cNvPr>
          <p:cNvSpPr/>
          <p:nvPr/>
        </p:nvSpPr>
        <p:spPr>
          <a:xfrm>
            <a:off x="1259632" y="2420886"/>
            <a:ext cx="144016" cy="182447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006B3-ED58-3C4C-B664-E450920B3849}"/>
              </a:ext>
            </a:extLst>
          </p:cNvPr>
          <p:cNvSpPr txBox="1"/>
          <p:nvPr/>
        </p:nvSpPr>
        <p:spPr>
          <a:xfrm>
            <a:off x="6876256" y="2356089"/>
            <a:ext cx="2195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User Interface Component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D04366E-7FF3-2042-A967-E5D5AA343DD6}"/>
              </a:ext>
            </a:extLst>
          </p:cNvPr>
          <p:cNvSpPr/>
          <p:nvPr/>
        </p:nvSpPr>
        <p:spPr>
          <a:xfrm>
            <a:off x="6876256" y="2996952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222965-2A9E-9D4B-8B57-96B808A934C4}"/>
              </a:ext>
            </a:extLst>
          </p:cNvPr>
          <p:cNvSpPr txBox="1"/>
          <p:nvPr/>
        </p:nvSpPr>
        <p:spPr>
          <a:xfrm>
            <a:off x="6984776" y="2951807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Topological Map:</a:t>
            </a:r>
          </a:p>
          <a:p>
            <a:r>
              <a:rPr lang="en-US" sz="1200" dirty="0"/>
              <a:t>Display device communication links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2F36B96-DC65-4B47-84FF-817E65DC7E3D}"/>
              </a:ext>
            </a:extLst>
          </p:cNvPr>
          <p:cNvSpPr/>
          <p:nvPr/>
        </p:nvSpPr>
        <p:spPr>
          <a:xfrm>
            <a:off x="6876256" y="3688481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8C3E18-6A70-0847-9AF7-7FF50B5F7842}"/>
              </a:ext>
            </a:extLst>
          </p:cNvPr>
          <p:cNvSpPr txBox="1"/>
          <p:nvPr/>
        </p:nvSpPr>
        <p:spPr>
          <a:xfrm>
            <a:off x="6984776" y="3643336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Collapsible Sidebar:</a:t>
            </a:r>
          </a:p>
          <a:p>
            <a:r>
              <a:rPr lang="en-US" sz="1200" dirty="0"/>
              <a:t>Multiple tabs with map settings, search function and legend</a:t>
            </a:r>
          </a:p>
        </p:txBody>
      </p:sp>
    </p:spTree>
    <p:extLst>
      <p:ext uri="{BB962C8B-B14F-4D97-AF65-F5344CB8AC3E}">
        <p14:creationId xmlns:p14="http://schemas.microsoft.com/office/powerpoint/2010/main" val="693068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9D00052C-A717-CE4F-9EC2-68579793BC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" y="1916832"/>
            <a:ext cx="6883387" cy="30243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E89881-0986-E049-A54D-2F751AD794A8}"/>
              </a:ext>
            </a:extLst>
          </p:cNvPr>
          <p:cNvSpPr txBox="1"/>
          <p:nvPr/>
        </p:nvSpPr>
        <p:spPr>
          <a:xfrm>
            <a:off x="6908703" y="1929486"/>
            <a:ext cx="2195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Marker Components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27EFC5F-BDC7-204C-B13C-738231002583}"/>
              </a:ext>
            </a:extLst>
          </p:cNvPr>
          <p:cNvSpPr/>
          <p:nvPr/>
        </p:nvSpPr>
        <p:spPr>
          <a:xfrm>
            <a:off x="7016207" y="2406436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FD5458-FB35-AB40-9BA4-1749C220572E}"/>
              </a:ext>
            </a:extLst>
          </p:cNvPr>
          <p:cNvSpPr txBox="1"/>
          <p:nvPr/>
        </p:nvSpPr>
        <p:spPr>
          <a:xfrm>
            <a:off x="7124727" y="2361291"/>
            <a:ext cx="2195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Control Hub Marker:</a:t>
            </a:r>
          </a:p>
          <a:p>
            <a:r>
              <a:rPr lang="en-US" sz="1200" dirty="0"/>
              <a:t>Shows location of control hub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E685774-2A8C-3B41-A47C-DE2C2F4E87C4}"/>
              </a:ext>
            </a:extLst>
          </p:cNvPr>
          <p:cNvSpPr/>
          <p:nvPr/>
        </p:nvSpPr>
        <p:spPr>
          <a:xfrm>
            <a:off x="7016207" y="2952208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221575-B34D-3C42-A908-8FD51F68B026}"/>
              </a:ext>
            </a:extLst>
          </p:cNvPr>
          <p:cNvSpPr txBox="1"/>
          <p:nvPr/>
        </p:nvSpPr>
        <p:spPr>
          <a:xfrm>
            <a:off x="7124727" y="2907063"/>
            <a:ext cx="2195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Gateway Marker:</a:t>
            </a:r>
          </a:p>
          <a:p>
            <a:r>
              <a:rPr lang="en-US" sz="1200" dirty="0"/>
              <a:t>Shows location of gateway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8CB8E2-19AD-0847-8D4D-7A291EAEA22A}"/>
              </a:ext>
            </a:extLst>
          </p:cNvPr>
          <p:cNvSpPr/>
          <p:nvPr/>
        </p:nvSpPr>
        <p:spPr>
          <a:xfrm>
            <a:off x="3131840" y="2780928"/>
            <a:ext cx="1440160" cy="1620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D197EA-980E-364D-909F-1A6FD744A731}"/>
              </a:ext>
            </a:extLst>
          </p:cNvPr>
          <p:cNvSpPr/>
          <p:nvPr/>
        </p:nvSpPr>
        <p:spPr>
          <a:xfrm>
            <a:off x="341696" y="2223016"/>
            <a:ext cx="1494000" cy="1350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D53018-7F9C-B148-824A-E4144D6FB1B4}"/>
              </a:ext>
            </a:extLst>
          </p:cNvPr>
          <p:cNvSpPr/>
          <p:nvPr/>
        </p:nvSpPr>
        <p:spPr>
          <a:xfrm>
            <a:off x="2483768" y="4400928"/>
            <a:ext cx="360040" cy="32421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DDD656B-3DDB-CA44-9531-AD1435B5714A}"/>
              </a:ext>
            </a:extLst>
          </p:cNvPr>
          <p:cNvSpPr/>
          <p:nvPr/>
        </p:nvSpPr>
        <p:spPr>
          <a:xfrm>
            <a:off x="3666083" y="4400928"/>
            <a:ext cx="360040" cy="32421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CD76B68-948A-A744-BD9E-D81502B96B68}"/>
              </a:ext>
            </a:extLst>
          </p:cNvPr>
          <p:cNvSpPr/>
          <p:nvPr/>
        </p:nvSpPr>
        <p:spPr>
          <a:xfrm>
            <a:off x="2941804" y="2804661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3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575D870-29D0-AA4B-8AA4-C3F2F4B4BFC0}"/>
              </a:ext>
            </a:extLst>
          </p:cNvPr>
          <p:cNvSpPr/>
          <p:nvPr/>
        </p:nvSpPr>
        <p:spPr>
          <a:xfrm>
            <a:off x="149535" y="2223016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4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D75B7DE-3FA2-ED4E-B53C-91CB42D650A3}"/>
              </a:ext>
            </a:extLst>
          </p:cNvPr>
          <p:cNvSpPr/>
          <p:nvPr/>
        </p:nvSpPr>
        <p:spPr>
          <a:xfrm>
            <a:off x="3494937" y="4538434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5365B4B-0C73-5B40-9DBF-05D1821B350A}"/>
              </a:ext>
            </a:extLst>
          </p:cNvPr>
          <p:cNvSpPr/>
          <p:nvPr/>
        </p:nvSpPr>
        <p:spPr>
          <a:xfrm>
            <a:off x="2312622" y="4538434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049C9B2-DB46-3E4B-BD0A-D78302047F62}"/>
              </a:ext>
            </a:extLst>
          </p:cNvPr>
          <p:cNvSpPr/>
          <p:nvPr/>
        </p:nvSpPr>
        <p:spPr>
          <a:xfrm>
            <a:off x="7022322" y="3459018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3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EA0079-BBAE-2F4B-919A-80D906C839EE}"/>
              </a:ext>
            </a:extLst>
          </p:cNvPr>
          <p:cNvSpPr txBox="1"/>
          <p:nvPr/>
        </p:nvSpPr>
        <p:spPr>
          <a:xfrm>
            <a:off x="7130842" y="3413873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Control hub info window:</a:t>
            </a:r>
          </a:p>
          <a:p>
            <a:r>
              <a:rPr lang="en-US" sz="1200" dirty="0"/>
              <a:t>Throughput information of control hub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0F9DF03-A27B-3745-9079-55523999BBA0}"/>
              </a:ext>
            </a:extLst>
          </p:cNvPr>
          <p:cNvSpPr/>
          <p:nvPr/>
        </p:nvSpPr>
        <p:spPr>
          <a:xfrm>
            <a:off x="7024935" y="4194616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4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A9C83A8-E3FD-2446-B2D7-069E2AF437B2}"/>
              </a:ext>
            </a:extLst>
          </p:cNvPr>
          <p:cNvSpPr txBox="1"/>
          <p:nvPr/>
        </p:nvSpPr>
        <p:spPr>
          <a:xfrm>
            <a:off x="7133455" y="4149471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Gateway info window:</a:t>
            </a:r>
          </a:p>
          <a:p>
            <a:r>
              <a:rPr lang="en-US" sz="1200" dirty="0"/>
              <a:t>Throughput information of gateway</a:t>
            </a:r>
          </a:p>
        </p:txBody>
      </p:sp>
    </p:spTree>
    <p:extLst>
      <p:ext uri="{BB962C8B-B14F-4D97-AF65-F5344CB8AC3E}">
        <p14:creationId xmlns:p14="http://schemas.microsoft.com/office/powerpoint/2010/main" val="400898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82CF3632-F2B2-1A47-BFC9-FD68FADD45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9" y="1904274"/>
            <a:ext cx="6909305" cy="30243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E89881-0986-E049-A54D-2F751AD794A8}"/>
              </a:ext>
            </a:extLst>
          </p:cNvPr>
          <p:cNvSpPr txBox="1"/>
          <p:nvPr/>
        </p:nvSpPr>
        <p:spPr>
          <a:xfrm>
            <a:off x="6904851" y="2281190"/>
            <a:ext cx="2195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Activation Circle Components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27EFC5F-BDC7-204C-B13C-738231002583}"/>
              </a:ext>
            </a:extLst>
          </p:cNvPr>
          <p:cNvSpPr/>
          <p:nvPr/>
        </p:nvSpPr>
        <p:spPr>
          <a:xfrm>
            <a:off x="6983760" y="2928373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FD5458-FB35-AB40-9BA4-1749C220572E}"/>
              </a:ext>
            </a:extLst>
          </p:cNvPr>
          <p:cNvSpPr txBox="1"/>
          <p:nvPr/>
        </p:nvSpPr>
        <p:spPr>
          <a:xfrm>
            <a:off x="7092280" y="2883228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Active Activation Circle:</a:t>
            </a:r>
          </a:p>
          <a:p>
            <a:r>
              <a:rPr lang="en-US" sz="1200" dirty="0"/>
              <a:t>Display in blue to show active communication of 2 devices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E685774-2A8C-3B41-A47C-DE2C2F4E87C4}"/>
              </a:ext>
            </a:extLst>
          </p:cNvPr>
          <p:cNvSpPr/>
          <p:nvPr/>
        </p:nvSpPr>
        <p:spPr>
          <a:xfrm>
            <a:off x="6983760" y="3619849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221575-B34D-3C42-A908-8FD51F68B026}"/>
              </a:ext>
            </a:extLst>
          </p:cNvPr>
          <p:cNvSpPr txBox="1"/>
          <p:nvPr/>
        </p:nvSpPr>
        <p:spPr>
          <a:xfrm>
            <a:off x="7092280" y="3574704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Inactive Activation Circle:</a:t>
            </a:r>
          </a:p>
          <a:p>
            <a:r>
              <a:rPr lang="en-US" sz="1200" dirty="0"/>
              <a:t>Display in grey to show inactive communication of 2 devices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06158E-B321-174B-8326-183A7F6FC75B}"/>
              </a:ext>
            </a:extLst>
          </p:cNvPr>
          <p:cNvSpPr/>
          <p:nvPr/>
        </p:nvSpPr>
        <p:spPr>
          <a:xfrm>
            <a:off x="323528" y="3266892"/>
            <a:ext cx="360040" cy="32421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2EAC763-EEBB-C743-BC64-94A2994A8BB4}"/>
              </a:ext>
            </a:extLst>
          </p:cNvPr>
          <p:cNvSpPr/>
          <p:nvPr/>
        </p:nvSpPr>
        <p:spPr>
          <a:xfrm>
            <a:off x="4932040" y="2997005"/>
            <a:ext cx="522000" cy="504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737727A-8B40-5B45-8241-1C2CCF6004AD}"/>
              </a:ext>
            </a:extLst>
          </p:cNvPr>
          <p:cNvSpPr/>
          <p:nvPr/>
        </p:nvSpPr>
        <p:spPr>
          <a:xfrm>
            <a:off x="4733764" y="2987706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82E9F67-7039-D54E-A156-B3DC6C5B45ED}"/>
              </a:ext>
            </a:extLst>
          </p:cNvPr>
          <p:cNvSpPr/>
          <p:nvPr/>
        </p:nvSpPr>
        <p:spPr>
          <a:xfrm>
            <a:off x="107504" y="3249005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743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D04048A9-307B-CE4D-90A4-61F7334F3D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" y="1904274"/>
            <a:ext cx="6883388" cy="30243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E89881-0986-E049-A54D-2F751AD794A8}"/>
              </a:ext>
            </a:extLst>
          </p:cNvPr>
          <p:cNvSpPr txBox="1"/>
          <p:nvPr/>
        </p:nvSpPr>
        <p:spPr>
          <a:xfrm>
            <a:off x="6902152" y="1988840"/>
            <a:ext cx="2195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Communication Link Components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27EFC5F-BDC7-204C-B13C-738231002583}"/>
              </a:ext>
            </a:extLst>
          </p:cNvPr>
          <p:cNvSpPr/>
          <p:nvPr/>
        </p:nvSpPr>
        <p:spPr>
          <a:xfrm>
            <a:off x="6981061" y="2636023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FD5458-FB35-AB40-9BA4-1749C220572E}"/>
              </a:ext>
            </a:extLst>
          </p:cNvPr>
          <p:cNvSpPr txBox="1"/>
          <p:nvPr/>
        </p:nvSpPr>
        <p:spPr>
          <a:xfrm>
            <a:off x="7089581" y="2590878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Control Hub Comm Link:</a:t>
            </a:r>
          </a:p>
          <a:p>
            <a:r>
              <a:rPr lang="en-US" sz="1200" dirty="0"/>
              <a:t>Display in blue to show active communication of 2 devices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E685774-2A8C-3B41-A47C-DE2C2F4E87C4}"/>
              </a:ext>
            </a:extLst>
          </p:cNvPr>
          <p:cNvSpPr/>
          <p:nvPr/>
        </p:nvSpPr>
        <p:spPr>
          <a:xfrm>
            <a:off x="6981061" y="3327499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221575-B34D-3C42-A908-8FD51F68B026}"/>
              </a:ext>
            </a:extLst>
          </p:cNvPr>
          <p:cNvSpPr txBox="1"/>
          <p:nvPr/>
        </p:nvSpPr>
        <p:spPr>
          <a:xfrm>
            <a:off x="7089581" y="3282354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Gateway Comm Link:</a:t>
            </a:r>
          </a:p>
          <a:p>
            <a:r>
              <a:rPr lang="en-US" sz="1200" dirty="0"/>
              <a:t>Display in grey to show inactive communication of 2 devices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737727A-8B40-5B45-8241-1C2CCF6004AD}"/>
              </a:ext>
            </a:extLst>
          </p:cNvPr>
          <p:cNvSpPr/>
          <p:nvPr/>
        </p:nvSpPr>
        <p:spPr>
          <a:xfrm>
            <a:off x="2771800" y="3323087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82E9F67-7039-D54E-A156-B3DC6C5B45ED}"/>
              </a:ext>
            </a:extLst>
          </p:cNvPr>
          <p:cNvSpPr/>
          <p:nvPr/>
        </p:nvSpPr>
        <p:spPr>
          <a:xfrm>
            <a:off x="3433930" y="2789873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D94826E-3D62-3D4D-A467-E8F450C6918C}"/>
              </a:ext>
            </a:extLst>
          </p:cNvPr>
          <p:cNvSpPr/>
          <p:nvPr/>
        </p:nvSpPr>
        <p:spPr>
          <a:xfrm>
            <a:off x="1691680" y="3619849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3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9A49A9A-592D-9842-9AE2-082195742A2D}"/>
              </a:ext>
            </a:extLst>
          </p:cNvPr>
          <p:cNvSpPr/>
          <p:nvPr/>
        </p:nvSpPr>
        <p:spPr>
          <a:xfrm>
            <a:off x="6953358" y="4018975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A076C9-ED73-7243-8172-5504A6092BFA}"/>
              </a:ext>
            </a:extLst>
          </p:cNvPr>
          <p:cNvSpPr txBox="1"/>
          <p:nvPr/>
        </p:nvSpPr>
        <p:spPr>
          <a:xfrm>
            <a:off x="7061878" y="3973830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Inactive Comm Link:</a:t>
            </a:r>
          </a:p>
          <a:p>
            <a:r>
              <a:rPr lang="en-US" sz="1200" dirty="0"/>
              <a:t>Display in grey to show inactive communication of 2 devices</a:t>
            </a:r>
          </a:p>
        </p:txBody>
      </p:sp>
    </p:spTree>
    <p:extLst>
      <p:ext uri="{BB962C8B-B14F-4D97-AF65-F5344CB8AC3E}">
        <p14:creationId xmlns:p14="http://schemas.microsoft.com/office/powerpoint/2010/main" val="903408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A3DDA055-5825-5444-A22C-D781634D85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3" y="1904275"/>
            <a:ext cx="6856040" cy="29868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E89881-0986-E049-A54D-2F751AD794A8}"/>
              </a:ext>
            </a:extLst>
          </p:cNvPr>
          <p:cNvSpPr txBox="1"/>
          <p:nvPr/>
        </p:nvSpPr>
        <p:spPr>
          <a:xfrm>
            <a:off x="6876256" y="1772816"/>
            <a:ext cx="2195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Communication Link Components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27EFC5F-BDC7-204C-B13C-738231002583}"/>
              </a:ext>
            </a:extLst>
          </p:cNvPr>
          <p:cNvSpPr/>
          <p:nvPr/>
        </p:nvSpPr>
        <p:spPr>
          <a:xfrm>
            <a:off x="6947014" y="2341181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FD5458-FB35-AB40-9BA4-1749C220572E}"/>
              </a:ext>
            </a:extLst>
          </p:cNvPr>
          <p:cNvSpPr txBox="1"/>
          <p:nvPr/>
        </p:nvSpPr>
        <p:spPr>
          <a:xfrm>
            <a:off x="7055534" y="2296036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Control Hub Comm Link:</a:t>
            </a:r>
          </a:p>
          <a:p>
            <a:r>
              <a:rPr lang="en-US" sz="1200" dirty="0"/>
              <a:t>Display in Red to show active communication of Control Hub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E685774-2A8C-3B41-A47C-DE2C2F4E87C4}"/>
              </a:ext>
            </a:extLst>
          </p:cNvPr>
          <p:cNvSpPr/>
          <p:nvPr/>
        </p:nvSpPr>
        <p:spPr>
          <a:xfrm>
            <a:off x="6947014" y="3032657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221575-B34D-3C42-A908-8FD51F68B026}"/>
              </a:ext>
            </a:extLst>
          </p:cNvPr>
          <p:cNvSpPr txBox="1"/>
          <p:nvPr/>
        </p:nvSpPr>
        <p:spPr>
          <a:xfrm>
            <a:off x="7055534" y="2987512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Gateway Comm Link:</a:t>
            </a:r>
          </a:p>
          <a:p>
            <a:r>
              <a:rPr lang="en-US" sz="1200" dirty="0"/>
              <a:t>Display in Blue to show active communication of 2 devices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737727A-8B40-5B45-8241-1C2CCF6004AD}"/>
              </a:ext>
            </a:extLst>
          </p:cNvPr>
          <p:cNvSpPr/>
          <p:nvPr/>
        </p:nvSpPr>
        <p:spPr>
          <a:xfrm>
            <a:off x="4572000" y="2590878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82E9F67-7039-D54E-A156-B3DC6C5B45ED}"/>
              </a:ext>
            </a:extLst>
          </p:cNvPr>
          <p:cNvSpPr/>
          <p:nvPr/>
        </p:nvSpPr>
        <p:spPr>
          <a:xfrm>
            <a:off x="3419872" y="2631530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D94826E-3D62-3D4D-A467-E8F450C6918C}"/>
              </a:ext>
            </a:extLst>
          </p:cNvPr>
          <p:cNvSpPr/>
          <p:nvPr/>
        </p:nvSpPr>
        <p:spPr>
          <a:xfrm>
            <a:off x="2987824" y="3327499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3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9A49A9A-592D-9842-9AE2-082195742A2D}"/>
              </a:ext>
            </a:extLst>
          </p:cNvPr>
          <p:cNvSpPr/>
          <p:nvPr/>
        </p:nvSpPr>
        <p:spPr>
          <a:xfrm>
            <a:off x="6919311" y="3724133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3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A076C9-ED73-7243-8172-5504A6092BFA}"/>
              </a:ext>
            </a:extLst>
          </p:cNvPr>
          <p:cNvSpPr txBox="1"/>
          <p:nvPr/>
        </p:nvSpPr>
        <p:spPr>
          <a:xfrm>
            <a:off x="7027831" y="3678988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Black Comm Link:</a:t>
            </a:r>
          </a:p>
          <a:p>
            <a:r>
              <a:rPr lang="en-US" sz="1200" dirty="0"/>
              <a:t>Represents 2 gateway which has done key exchange but inactive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507E0C5-D0A5-014C-8D92-D66F0CA3CC3B}"/>
              </a:ext>
            </a:extLst>
          </p:cNvPr>
          <p:cNvSpPr/>
          <p:nvPr/>
        </p:nvSpPr>
        <p:spPr>
          <a:xfrm>
            <a:off x="1946915" y="3143854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4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6D2979A-2785-0F4A-B5B3-19195DC1E853}"/>
              </a:ext>
            </a:extLst>
          </p:cNvPr>
          <p:cNvSpPr/>
          <p:nvPr/>
        </p:nvSpPr>
        <p:spPr>
          <a:xfrm>
            <a:off x="6904352" y="4415609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4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ECD9BF-8900-A046-A152-ADDCC77C42C5}"/>
              </a:ext>
            </a:extLst>
          </p:cNvPr>
          <p:cNvSpPr txBox="1"/>
          <p:nvPr/>
        </p:nvSpPr>
        <p:spPr>
          <a:xfrm>
            <a:off x="7012872" y="4370464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Grey Hub Comm Link:</a:t>
            </a:r>
          </a:p>
          <a:p>
            <a:r>
              <a:rPr lang="en-US" sz="1200" dirty="0"/>
              <a:t>Represents 2 gateway that are inactive and no key exchange</a:t>
            </a:r>
          </a:p>
        </p:txBody>
      </p:sp>
    </p:spTree>
    <p:extLst>
      <p:ext uri="{BB962C8B-B14F-4D97-AF65-F5344CB8AC3E}">
        <p14:creationId xmlns:p14="http://schemas.microsoft.com/office/powerpoint/2010/main" val="3444433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EEB7BBFE-A62C-7348-A8DF-DF75346C4F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8" y="1904275"/>
            <a:ext cx="6822584" cy="29868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E89881-0986-E049-A54D-2F751AD794A8}"/>
              </a:ext>
            </a:extLst>
          </p:cNvPr>
          <p:cNvSpPr txBox="1"/>
          <p:nvPr/>
        </p:nvSpPr>
        <p:spPr>
          <a:xfrm>
            <a:off x="6874044" y="2352482"/>
            <a:ext cx="2195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Animated Symbols Component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27EFC5F-BDC7-204C-B13C-738231002583}"/>
              </a:ext>
            </a:extLst>
          </p:cNvPr>
          <p:cNvSpPr/>
          <p:nvPr/>
        </p:nvSpPr>
        <p:spPr>
          <a:xfrm>
            <a:off x="6918907" y="2780927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FD5458-FB35-AB40-9BA4-1749C220572E}"/>
              </a:ext>
            </a:extLst>
          </p:cNvPr>
          <p:cNvSpPr txBox="1"/>
          <p:nvPr/>
        </p:nvSpPr>
        <p:spPr>
          <a:xfrm>
            <a:off x="7027427" y="2735782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Green Forward Arrowhead:</a:t>
            </a:r>
          </a:p>
          <a:p>
            <a:r>
              <a:rPr lang="en-US" sz="1200" dirty="0"/>
              <a:t>Represent Gateway to Control Hub comm. One-way data traffic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E685774-2A8C-3B41-A47C-DE2C2F4E87C4}"/>
              </a:ext>
            </a:extLst>
          </p:cNvPr>
          <p:cNvSpPr/>
          <p:nvPr/>
        </p:nvSpPr>
        <p:spPr>
          <a:xfrm>
            <a:off x="6918907" y="3472403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221575-B34D-3C42-A908-8FD51F68B026}"/>
              </a:ext>
            </a:extLst>
          </p:cNvPr>
          <p:cNvSpPr txBox="1"/>
          <p:nvPr/>
        </p:nvSpPr>
        <p:spPr>
          <a:xfrm>
            <a:off x="7020272" y="3429000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Dark Blue Circle:</a:t>
            </a:r>
          </a:p>
          <a:p>
            <a:r>
              <a:rPr lang="en-US" sz="1200" dirty="0"/>
              <a:t>Represent Gateway to Gateway comm. Two-way data traffic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737727A-8B40-5B45-8241-1C2CCF6004AD}"/>
              </a:ext>
            </a:extLst>
          </p:cNvPr>
          <p:cNvSpPr/>
          <p:nvPr/>
        </p:nvSpPr>
        <p:spPr>
          <a:xfrm>
            <a:off x="3867161" y="3005978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82E9F67-7039-D54E-A156-B3DC6C5B45ED}"/>
              </a:ext>
            </a:extLst>
          </p:cNvPr>
          <p:cNvSpPr/>
          <p:nvPr/>
        </p:nvSpPr>
        <p:spPr>
          <a:xfrm>
            <a:off x="2915816" y="2619201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18A977B-3FD6-2148-9A9D-9016F7236B4F}"/>
              </a:ext>
            </a:extLst>
          </p:cNvPr>
          <p:cNvSpPr/>
          <p:nvPr/>
        </p:nvSpPr>
        <p:spPr>
          <a:xfrm>
            <a:off x="4067944" y="3032657"/>
            <a:ext cx="216024" cy="21602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54FF8C-BAB8-B947-9D75-41252FE0E717}"/>
              </a:ext>
            </a:extLst>
          </p:cNvPr>
          <p:cNvSpPr/>
          <p:nvPr/>
        </p:nvSpPr>
        <p:spPr>
          <a:xfrm>
            <a:off x="3105202" y="2735782"/>
            <a:ext cx="216024" cy="21602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629307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B2C55E96-2C3D-6A4F-92C6-DE6F767B67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3" y="1906903"/>
            <a:ext cx="6794881" cy="32700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E89881-0986-E049-A54D-2F751AD794A8}"/>
              </a:ext>
            </a:extLst>
          </p:cNvPr>
          <p:cNvSpPr txBox="1"/>
          <p:nvPr/>
        </p:nvSpPr>
        <p:spPr>
          <a:xfrm>
            <a:off x="6874044" y="2352482"/>
            <a:ext cx="2195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Map Settings Component: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27EFC5F-BDC7-204C-B13C-738231002583}"/>
              </a:ext>
            </a:extLst>
          </p:cNvPr>
          <p:cNvSpPr/>
          <p:nvPr/>
        </p:nvSpPr>
        <p:spPr>
          <a:xfrm>
            <a:off x="6918907" y="2780927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FD5458-FB35-AB40-9BA4-1749C220572E}"/>
              </a:ext>
            </a:extLst>
          </p:cNvPr>
          <p:cNvSpPr txBox="1"/>
          <p:nvPr/>
        </p:nvSpPr>
        <p:spPr>
          <a:xfrm>
            <a:off x="7027427" y="2735782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Rate-Uptake Settings:</a:t>
            </a:r>
          </a:p>
          <a:p>
            <a:r>
              <a:rPr lang="en-US" sz="1200" dirty="0"/>
              <a:t>Set frequency of GET request from server to QSG-Manager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E685774-2A8C-3B41-A47C-DE2C2F4E87C4}"/>
              </a:ext>
            </a:extLst>
          </p:cNvPr>
          <p:cNvSpPr/>
          <p:nvPr/>
        </p:nvSpPr>
        <p:spPr>
          <a:xfrm>
            <a:off x="6918907" y="3472403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221575-B34D-3C42-A908-8FD51F68B026}"/>
              </a:ext>
            </a:extLst>
          </p:cNvPr>
          <p:cNvSpPr txBox="1"/>
          <p:nvPr/>
        </p:nvSpPr>
        <p:spPr>
          <a:xfrm>
            <a:off x="7020272" y="3429000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Map Filter Settings:</a:t>
            </a:r>
          </a:p>
          <a:p>
            <a:r>
              <a:rPr lang="en-US" sz="1200" dirty="0"/>
              <a:t>Display/Hide certain communication links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737727A-8B40-5B45-8241-1C2CCF6004AD}"/>
              </a:ext>
            </a:extLst>
          </p:cNvPr>
          <p:cNvSpPr/>
          <p:nvPr/>
        </p:nvSpPr>
        <p:spPr>
          <a:xfrm>
            <a:off x="1439834" y="3113742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82E9F67-7039-D54E-A156-B3DC6C5B45ED}"/>
              </a:ext>
            </a:extLst>
          </p:cNvPr>
          <p:cNvSpPr/>
          <p:nvPr/>
        </p:nvSpPr>
        <p:spPr>
          <a:xfrm>
            <a:off x="1358460" y="2864187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18A977B-3FD6-2148-9A9D-9016F7236B4F}"/>
              </a:ext>
            </a:extLst>
          </p:cNvPr>
          <p:cNvSpPr/>
          <p:nvPr/>
        </p:nvSpPr>
        <p:spPr>
          <a:xfrm>
            <a:off x="79162" y="3112740"/>
            <a:ext cx="1279297" cy="96259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54FF8C-BAB8-B947-9D75-41252FE0E717}"/>
              </a:ext>
            </a:extLst>
          </p:cNvPr>
          <p:cNvSpPr/>
          <p:nvPr/>
        </p:nvSpPr>
        <p:spPr>
          <a:xfrm>
            <a:off x="79163" y="2883313"/>
            <a:ext cx="1197922" cy="18671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374944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A852CEF-4DAA-5940-9155-50299DE403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1906903"/>
            <a:ext cx="6794880" cy="32700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E89881-0986-E049-A54D-2F751AD794A8}"/>
              </a:ext>
            </a:extLst>
          </p:cNvPr>
          <p:cNvSpPr txBox="1"/>
          <p:nvPr/>
        </p:nvSpPr>
        <p:spPr>
          <a:xfrm>
            <a:off x="6876256" y="2898346"/>
            <a:ext cx="2195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Search Components: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27EFC5F-BDC7-204C-B13C-738231002583}"/>
              </a:ext>
            </a:extLst>
          </p:cNvPr>
          <p:cNvSpPr/>
          <p:nvPr/>
        </p:nvSpPr>
        <p:spPr>
          <a:xfrm>
            <a:off x="6921119" y="3326791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FD5458-FB35-AB40-9BA4-1749C220572E}"/>
              </a:ext>
            </a:extLst>
          </p:cNvPr>
          <p:cNvSpPr txBox="1"/>
          <p:nvPr/>
        </p:nvSpPr>
        <p:spPr>
          <a:xfrm>
            <a:off x="7029639" y="3281646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Search List:</a:t>
            </a:r>
          </a:p>
          <a:p>
            <a:r>
              <a:rPr lang="en-US" sz="1200" dirty="0"/>
              <a:t>Highlight a specific communication link on the map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82E9F67-7039-D54E-A156-B3DC6C5B45ED}"/>
              </a:ext>
            </a:extLst>
          </p:cNvPr>
          <p:cNvSpPr/>
          <p:nvPr/>
        </p:nvSpPr>
        <p:spPr>
          <a:xfrm>
            <a:off x="1358460" y="2864187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54FF8C-BAB8-B947-9D75-41252FE0E717}"/>
              </a:ext>
            </a:extLst>
          </p:cNvPr>
          <p:cNvSpPr/>
          <p:nvPr/>
        </p:nvSpPr>
        <p:spPr>
          <a:xfrm>
            <a:off x="79162" y="2864188"/>
            <a:ext cx="1279297" cy="200497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620032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monitor&#10;&#10;Description automatically generated">
            <a:extLst>
              <a:ext uri="{FF2B5EF4-FFF2-40B4-BE49-F238E27FC236}">
                <a16:creationId xmlns:a16="http://schemas.microsoft.com/office/drawing/2014/main" id="{F1CAA2EE-57A8-9245-8FD9-D46352D583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5" y="1906903"/>
            <a:ext cx="6794880" cy="32700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E89881-0986-E049-A54D-2F751AD794A8}"/>
              </a:ext>
            </a:extLst>
          </p:cNvPr>
          <p:cNvSpPr txBox="1"/>
          <p:nvPr/>
        </p:nvSpPr>
        <p:spPr>
          <a:xfrm>
            <a:off x="6876256" y="2898346"/>
            <a:ext cx="2195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Legend Components: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27EFC5F-BDC7-204C-B13C-738231002583}"/>
              </a:ext>
            </a:extLst>
          </p:cNvPr>
          <p:cNvSpPr/>
          <p:nvPr/>
        </p:nvSpPr>
        <p:spPr>
          <a:xfrm>
            <a:off x="6921119" y="3326791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FD5458-FB35-AB40-9BA4-1749C220572E}"/>
              </a:ext>
            </a:extLst>
          </p:cNvPr>
          <p:cNvSpPr txBox="1"/>
          <p:nvPr/>
        </p:nvSpPr>
        <p:spPr>
          <a:xfrm>
            <a:off x="7029639" y="3281646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Legend Table:</a:t>
            </a:r>
          </a:p>
          <a:p>
            <a:r>
              <a:rPr lang="en-US" sz="1200" dirty="0"/>
              <a:t>Provide details of the components in the map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82E9F67-7039-D54E-A156-B3DC6C5B45ED}"/>
              </a:ext>
            </a:extLst>
          </p:cNvPr>
          <p:cNvSpPr/>
          <p:nvPr/>
        </p:nvSpPr>
        <p:spPr>
          <a:xfrm>
            <a:off x="1358460" y="2864187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54FF8C-BAB8-B947-9D75-41252FE0E717}"/>
              </a:ext>
            </a:extLst>
          </p:cNvPr>
          <p:cNvSpPr/>
          <p:nvPr/>
        </p:nvSpPr>
        <p:spPr>
          <a:xfrm>
            <a:off x="79162" y="2864188"/>
            <a:ext cx="1279297" cy="200497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23225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043608" y="3429000"/>
            <a:ext cx="4320480" cy="2376264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87624" y="2420888"/>
            <a:ext cx="1512168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QSG-Manager</a:t>
            </a:r>
            <a:endParaRPr lang="zh-CN" altLang="en-US" sz="1600" dirty="0"/>
          </a:p>
        </p:txBody>
      </p:sp>
      <p:sp>
        <p:nvSpPr>
          <p:cNvPr id="6" name="流程图: 磁盘 5"/>
          <p:cNvSpPr/>
          <p:nvPr/>
        </p:nvSpPr>
        <p:spPr>
          <a:xfrm>
            <a:off x="1331640" y="1412776"/>
            <a:ext cx="1080120" cy="57606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Database</a:t>
            </a:r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>
          <a:xfrm>
            <a:off x="1907704" y="2060848"/>
            <a:ext cx="0" cy="28803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1907704" y="2780928"/>
            <a:ext cx="0" cy="115212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907704" y="2852936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HTTP GET request [ Gateway GPS + data flow message]</a:t>
            </a:r>
            <a:endParaRPr lang="zh-CN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1691680" y="4941168"/>
            <a:ext cx="288032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Map Panel back-End Server</a:t>
            </a:r>
            <a:endParaRPr lang="zh-CN" alt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1187624" y="4005064"/>
            <a:ext cx="201622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Message splitter </a:t>
            </a:r>
            <a:endParaRPr lang="zh-CN" altLang="en-US" sz="1600" dirty="0"/>
          </a:p>
        </p:txBody>
      </p:sp>
      <p:cxnSp>
        <p:nvCxnSpPr>
          <p:cNvPr id="17" name="直接箭头连接符 16"/>
          <p:cNvCxnSpPr>
            <a:stCxn id="15" idx="2"/>
            <a:endCxn id="12" idx="0"/>
          </p:cNvCxnSpPr>
          <p:nvPr/>
        </p:nvCxnSpPr>
        <p:spPr>
          <a:xfrm>
            <a:off x="2195736" y="4343618"/>
            <a:ext cx="936104" cy="59755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19872" y="4005064"/>
            <a:ext cx="1800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Display Webpage</a:t>
            </a:r>
            <a:endParaRPr lang="zh-CN" altLang="en-US" sz="1600" dirty="0"/>
          </a:p>
        </p:txBody>
      </p:sp>
      <p:cxnSp>
        <p:nvCxnSpPr>
          <p:cNvPr id="24" name="直接箭头连接符 23"/>
          <p:cNvCxnSpPr/>
          <p:nvPr/>
        </p:nvCxnSpPr>
        <p:spPr>
          <a:xfrm flipV="1">
            <a:off x="3995936" y="4437112"/>
            <a:ext cx="0" cy="50405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247456" y="4437112"/>
            <a:ext cx="900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update</a:t>
            </a:r>
            <a:endParaRPr lang="zh-CN" alt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1115616" y="5373216"/>
            <a:ext cx="4248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Map panel to show gateway device topographic communication situation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14732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0D447F9-F5E6-9D48-BC45-C0DD67A98A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1" y="1927853"/>
            <a:ext cx="6749272" cy="32293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E89881-0986-E049-A54D-2F751AD794A8}"/>
              </a:ext>
            </a:extLst>
          </p:cNvPr>
          <p:cNvSpPr txBox="1"/>
          <p:nvPr/>
        </p:nvSpPr>
        <p:spPr>
          <a:xfrm>
            <a:off x="6933735" y="2324787"/>
            <a:ext cx="2195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Sidebar Component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E685774-2A8C-3B41-A47C-DE2C2F4E87C4}"/>
              </a:ext>
            </a:extLst>
          </p:cNvPr>
          <p:cNvSpPr/>
          <p:nvPr/>
        </p:nvSpPr>
        <p:spPr>
          <a:xfrm>
            <a:off x="6934472" y="2725978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221575-B34D-3C42-A908-8FD51F68B026}"/>
              </a:ext>
            </a:extLst>
          </p:cNvPr>
          <p:cNvSpPr txBox="1"/>
          <p:nvPr/>
        </p:nvSpPr>
        <p:spPr>
          <a:xfrm>
            <a:off x="7042991" y="2680833"/>
            <a:ext cx="2281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Rate-Uptake Settings:</a:t>
            </a:r>
          </a:p>
          <a:p>
            <a:r>
              <a:rPr lang="en-US" sz="1200" dirty="0"/>
              <a:t>Set frequency of GET request from server to QSG-Manager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737727A-8B40-5B45-8241-1C2CCF6004AD}"/>
              </a:ext>
            </a:extLst>
          </p:cNvPr>
          <p:cNvSpPr/>
          <p:nvPr/>
        </p:nvSpPr>
        <p:spPr>
          <a:xfrm>
            <a:off x="1194643" y="3327499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82E9F67-7039-D54E-A156-B3DC6C5B45ED}"/>
              </a:ext>
            </a:extLst>
          </p:cNvPr>
          <p:cNvSpPr/>
          <p:nvPr/>
        </p:nvSpPr>
        <p:spPr>
          <a:xfrm>
            <a:off x="1127386" y="4095237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3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D94826E-3D62-3D4D-A467-E8F450C6918C}"/>
              </a:ext>
            </a:extLst>
          </p:cNvPr>
          <p:cNvSpPr/>
          <p:nvPr/>
        </p:nvSpPr>
        <p:spPr>
          <a:xfrm>
            <a:off x="1050627" y="2978090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9A49A9A-592D-9842-9AE2-082195742A2D}"/>
              </a:ext>
            </a:extLst>
          </p:cNvPr>
          <p:cNvSpPr/>
          <p:nvPr/>
        </p:nvSpPr>
        <p:spPr>
          <a:xfrm>
            <a:off x="6906769" y="3417454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A076C9-ED73-7243-8172-5504A6092BFA}"/>
              </a:ext>
            </a:extLst>
          </p:cNvPr>
          <p:cNvSpPr txBox="1"/>
          <p:nvPr/>
        </p:nvSpPr>
        <p:spPr>
          <a:xfrm>
            <a:off x="7015289" y="3372309"/>
            <a:ext cx="2281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Map Filter Settings:</a:t>
            </a:r>
          </a:p>
          <a:p>
            <a:r>
              <a:rPr lang="en-US" sz="1200" dirty="0"/>
              <a:t>Display/Hide certain communication links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420D1E-21C9-6C4E-857C-13F0B793ACD4}"/>
              </a:ext>
            </a:extLst>
          </p:cNvPr>
          <p:cNvSpPr/>
          <p:nvPr/>
        </p:nvSpPr>
        <p:spPr>
          <a:xfrm>
            <a:off x="104251" y="2954125"/>
            <a:ext cx="1125888" cy="32421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BF57AB-AF1F-3843-AAF8-D2164902A13B}"/>
              </a:ext>
            </a:extLst>
          </p:cNvPr>
          <p:cNvSpPr/>
          <p:nvPr/>
        </p:nvSpPr>
        <p:spPr>
          <a:xfrm>
            <a:off x="104251" y="3278341"/>
            <a:ext cx="1269904" cy="59872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820C546-E00A-8A46-ADF1-49D1FAC96392}"/>
              </a:ext>
            </a:extLst>
          </p:cNvPr>
          <p:cNvSpPr/>
          <p:nvPr/>
        </p:nvSpPr>
        <p:spPr>
          <a:xfrm>
            <a:off x="6906769" y="4108930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3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A53843-B7A8-3D4E-B769-DD5AA5B9A0C6}"/>
              </a:ext>
            </a:extLst>
          </p:cNvPr>
          <p:cNvSpPr txBox="1"/>
          <p:nvPr/>
        </p:nvSpPr>
        <p:spPr>
          <a:xfrm>
            <a:off x="7015289" y="4063785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Search List:</a:t>
            </a:r>
          </a:p>
          <a:p>
            <a:r>
              <a:rPr lang="en-US" sz="1200" dirty="0"/>
              <a:t>Highlight a specific communication link on the map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B25751C-8CB8-2446-8F6E-F92D161B0E84}"/>
              </a:ext>
            </a:extLst>
          </p:cNvPr>
          <p:cNvSpPr/>
          <p:nvPr/>
        </p:nvSpPr>
        <p:spPr>
          <a:xfrm>
            <a:off x="104251" y="4063785"/>
            <a:ext cx="1277882" cy="73336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246E457-0D99-0445-A494-885E688CD0AA}"/>
              </a:ext>
            </a:extLst>
          </p:cNvPr>
          <p:cNvSpPr/>
          <p:nvPr/>
        </p:nvSpPr>
        <p:spPr>
          <a:xfrm>
            <a:off x="2915816" y="3589099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3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836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9CAA561-D747-BE41-A213-3FBBE0EEA1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2" y="1912055"/>
            <a:ext cx="6743142" cy="3245137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27EFC5F-BDC7-204C-B13C-738231002583}"/>
              </a:ext>
            </a:extLst>
          </p:cNvPr>
          <p:cNvSpPr/>
          <p:nvPr/>
        </p:nvSpPr>
        <p:spPr>
          <a:xfrm>
            <a:off x="6843998" y="2307399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FD5458-FB35-AB40-9BA4-1749C220572E}"/>
              </a:ext>
            </a:extLst>
          </p:cNvPr>
          <p:cNvSpPr txBox="1"/>
          <p:nvPr/>
        </p:nvSpPr>
        <p:spPr>
          <a:xfrm>
            <a:off x="6952518" y="2262254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Topological Map Sidebar:</a:t>
            </a:r>
          </a:p>
          <a:p>
            <a:r>
              <a:rPr lang="en-US" sz="1200" dirty="0"/>
              <a:t>Collapsible sidebar allowing users to set map settings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E685774-2A8C-3B41-A47C-DE2C2F4E87C4}"/>
              </a:ext>
            </a:extLst>
          </p:cNvPr>
          <p:cNvSpPr/>
          <p:nvPr/>
        </p:nvSpPr>
        <p:spPr>
          <a:xfrm>
            <a:off x="6843998" y="2998875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221575-B34D-3C42-A908-8FD51F68B026}"/>
              </a:ext>
            </a:extLst>
          </p:cNvPr>
          <p:cNvSpPr txBox="1"/>
          <p:nvPr/>
        </p:nvSpPr>
        <p:spPr>
          <a:xfrm>
            <a:off x="6952518" y="2953730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Marker Info Window</a:t>
            </a:r>
          </a:p>
          <a:p>
            <a:r>
              <a:rPr lang="en-US" sz="1200" dirty="0"/>
              <a:t>Display the throughput information of markers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737727A-8B40-5B45-8241-1C2CCF6004AD}"/>
              </a:ext>
            </a:extLst>
          </p:cNvPr>
          <p:cNvSpPr/>
          <p:nvPr/>
        </p:nvSpPr>
        <p:spPr>
          <a:xfrm>
            <a:off x="1152128" y="3327499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4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82E9F67-7039-D54E-A156-B3DC6C5B45ED}"/>
              </a:ext>
            </a:extLst>
          </p:cNvPr>
          <p:cNvSpPr/>
          <p:nvPr/>
        </p:nvSpPr>
        <p:spPr>
          <a:xfrm>
            <a:off x="2808312" y="2801356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D94826E-3D62-3D4D-A467-E8F450C6918C}"/>
              </a:ext>
            </a:extLst>
          </p:cNvPr>
          <p:cNvSpPr/>
          <p:nvPr/>
        </p:nvSpPr>
        <p:spPr>
          <a:xfrm>
            <a:off x="1008112" y="2978090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3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9A49A9A-592D-9842-9AE2-082195742A2D}"/>
              </a:ext>
            </a:extLst>
          </p:cNvPr>
          <p:cNvSpPr/>
          <p:nvPr/>
        </p:nvSpPr>
        <p:spPr>
          <a:xfrm>
            <a:off x="6816295" y="3690351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3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A076C9-ED73-7243-8172-5504A6092BFA}"/>
              </a:ext>
            </a:extLst>
          </p:cNvPr>
          <p:cNvSpPr txBox="1"/>
          <p:nvPr/>
        </p:nvSpPr>
        <p:spPr>
          <a:xfrm>
            <a:off x="6924815" y="3645206"/>
            <a:ext cx="2281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Rate-Uptake Settings:</a:t>
            </a:r>
          </a:p>
          <a:p>
            <a:r>
              <a:rPr lang="en-US" sz="1200" dirty="0"/>
              <a:t>Set frequency of GET request from web server to QSG-Manager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420D1E-21C9-6C4E-857C-13F0B793ACD4}"/>
              </a:ext>
            </a:extLst>
          </p:cNvPr>
          <p:cNvSpPr/>
          <p:nvPr/>
        </p:nvSpPr>
        <p:spPr>
          <a:xfrm>
            <a:off x="51452" y="2954125"/>
            <a:ext cx="1136172" cy="32421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BF57AB-AF1F-3843-AAF8-D2164902A13B}"/>
              </a:ext>
            </a:extLst>
          </p:cNvPr>
          <p:cNvSpPr/>
          <p:nvPr/>
        </p:nvSpPr>
        <p:spPr>
          <a:xfrm>
            <a:off x="43474" y="3278341"/>
            <a:ext cx="1288166" cy="74063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3ED790-0DEE-3546-9046-D1C530B39718}"/>
              </a:ext>
            </a:extLst>
          </p:cNvPr>
          <p:cNvSpPr/>
          <p:nvPr/>
        </p:nvSpPr>
        <p:spPr>
          <a:xfrm>
            <a:off x="43475" y="2492896"/>
            <a:ext cx="1324677" cy="237626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DF8B67D-2E7B-4F48-A549-D7D589C86D56}"/>
              </a:ext>
            </a:extLst>
          </p:cNvPr>
          <p:cNvSpPr/>
          <p:nvPr/>
        </p:nvSpPr>
        <p:spPr>
          <a:xfrm>
            <a:off x="107504" y="2249416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FDD03B-CC85-FB40-82EA-5BF70ED0CECD}"/>
              </a:ext>
            </a:extLst>
          </p:cNvPr>
          <p:cNvSpPr/>
          <p:nvPr/>
        </p:nvSpPr>
        <p:spPr>
          <a:xfrm>
            <a:off x="1626627" y="2775404"/>
            <a:ext cx="1145173" cy="108564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D811CD-2929-404A-9FA9-994C22F8A65F}"/>
              </a:ext>
            </a:extLst>
          </p:cNvPr>
          <p:cNvSpPr/>
          <p:nvPr/>
        </p:nvSpPr>
        <p:spPr>
          <a:xfrm>
            <a:off x="3779911" y="3190004"/>
            <a:ext cx="1098000" cy="131911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E252743-32CF-0A42-9E2C-A16F25076774}"/>
              </a:ext>
            </a:extLst>
          </p:cNvPr>
          <p:cNvSpPr/>
          <p:nvPr/>
        </p:nvSpPr>
        <p:spPr>
          <a:xfrm>
            <a:off x="4920362" y="3190004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820C546-E00A-8A46-ADF1-49D1FAC96392}"/>
              </a:ext>
            </a:extLst>
          </p:cNvPr>
          <p:cNvSpPr/>
          <p:nvPr/>
        </p:nvSpPr>
        <p:spPr>
          <a:xfrm>
            <a:off x="6816295" y="4381827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4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A53843-B7A8-3D4E-B769-DD5AA5B9A0C6}"/>
              </a:ext>
            </a:extLst>
          </p:cNvPr>
          <p:cNvSpPr txBox="1"/>
          <p:nvPr/>
        </p:nvSpPr>
        <p:spPr>
          <a:xfrm>
            <a:off x="6924815" y="4336682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Map Filter Settings:</a:t>
            </a:r>
          </a:p>
          <a:p>
            <a:r>
              <a:rPr lang="en-US" sz="1200" dirty="0"/>
              <a:t>Display/Hide certain communication links</a:t>
            </a:r>
          </a:p>
        </p:txBody>
      </p:sp>
    </p:spTree>
    <p:extLst>
      <p:ext uri="{BB962C8B-B14F-4D97-AF65-F5344CB8AC3E}">
        <p14:creationId xmlns:p14="http://schemas.microsoft.com/office/powerpoint/2010/main" val="3050665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map&#10;&#10;Description automatically generated">
            <a:extLst>
              <a:ext uri="{FF2B5EF4-FFF2-40B4-BE49-F238E27FC236}">
                <a16:creationId xmlns:a16="http://schemas.microsoft.com/office/drawing/2014/main" id="{558CCC63-7E0C-C144-8C61-2857888663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23581"/>
            <a:ext cx="6749272" cy="32340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3671C8-2209-1A42-B391-C2E6BD858282}"/>
              </a:ext>
            </a:extLst>
          </p:cNvPr>
          <p:cNvSpPr/>
          <p:nvPr/>
        </p:nvSpPr>
        <p:spPr>
          <a:xfrm>
            <a:off x="1547664" y="2348879"/>
            <a:ext cx="5382136" cy="252028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3C50FD-A94D-7944-8992-A7CB8C642F59}"/>
              </a:ext>
            </a:extLst>
          </p:cNvPr>
          <p:cNvSpPr/>
          <p:nvPr/>
        </p:nvSpPr>
        <p:spPr>
          <a:xfrm>
            <a:off x="179512" y="3789041"/>
            <a:ext cx="1349688" cy="100811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CCB308-6D9A-D64A-996E-A3CF276CEF78}"/>
              </a:ext>
            </a:extLst>
          </p:cNvPr>
          <p:cNvSpPr/>
          <p:nvPr/>
        </p:nvSpPr>
        <p:spPr>
          <a:xfrm>
            <a:off x="6444208" y="2550369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032C76F-998E-9845-A413-6973A953432B}"/>
              </a:ext>
            </a:extLst>
          </p:cNvPr>
          <p:cNvSpPr/>
          <p:nvPr/>
        </p:nvSpPr>
        <p:spPr>
          <a:xfrm>
            <a:off x="1340156" y="3529577"/>
            <a:ext cx="144016" cy="182447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006B3-ED58-3C4C-B664-E450920B3849}"/>
              </a:ext>
            </a:extLst>
          </p:cNvPr>
          <p:cNvSpPr txBox="1"/>
          <p:nvPr/>
        </p:nvSpPr>
        <p:spPr>
          <a:xfrm>
            <a:off x="6954652" y="2550369"/>
            <a:ext cx="2195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July Project Progress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D04366E-7FF3-2042-A967-E5D5AA343DD6}"/>
              </a:ext>
            </a:extLst>
          </p:cNvPr>
          <p:cNvSpPr/>
          <p:nvPr/>
        </p:nvSpPr>
        <p:spPr>
          <a:xfrm>
            <a:off x="6983760" y="2883193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222965-2A9E-9D4B-8B57-96B808A934C4}"/>
              </a:ext>
            </a:extLst>
          </p:cNvPr>
          <p:cNvSpPr txBox="1"/>
          <p:nvPr/>
        </p:nvSpPr>
        <p:spPr>
          <a:xfrm>
            <a:off x="7092280" y="2838048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Topological Map:</a:t>
            </a:r>
          </a:p>
          <a:p>
            <a:r>
              <a:rPr lang="en-US" sz="1200" dirty="0"/>
              <a:t>Modify the UI with different types of communication links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2F36B96-DC65-4B47-84FF-817E65DC7E3D}"/>
              </a:ext>
            </a:extLst>
          </p:cNvPr>
          <p:cNvSpPr/>
          <p:nvPr/>
        </p:nvSpPr>
        <p:spPr>
          <a:xfrm>
            <a:off x="6983760" y="3574722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8C3E18-6A70-0847-9AF7-7FF50B5F7842}"/>
              </a:ext>
            </a:extLst>
          </p:cNvPr>
          <p:cNvSpPr txBox="1"/>
          <p:nvPr/>
        </p:nvSpPr>
        <p:spPr>
          <a:xfrm>
            <a:off x="7092280" y="3529577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Search list table:</a:t>
            </a:r>
          </a:p>
          <a:p>
            <a:r>
              <a:rPr lang="en-US" sz="1200" dirty="0"/>
              <a:t>Allow users to highlight a specific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378602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CE4FC5-4ACC-154A-8C03-514136FC24F3}"/>
              </a:ext>
            </a:extLst>
          </p:cNvPr>
          <p:cNvCxnSpPr>
            <a:cxnSpLocks/>
          </p:cNvCxnSpPr>
          <p:nvPr/>
        </p:nvCxnSpPr>
        <p:spPr>
          <a:xfrm>
            <a:off x="4283968" y="2204864"/>
            <a:ext cx="0" cy="201622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F865074-5829-FA4E-ADD3-E2566B8C321E}"/>
              </a:ext>
            </a:extLst>
          </p:cNvPr>
          <p:cNvSpPr/>
          <p:nvPr/>
        </p:nvSpPr>
        <p:spPr>
          <a:xfrm>
            <a:off x="5940152" y="2708920"/>
            <a:ext cx="720080" cy="720080"/>
          </a:xfrm>
          <a:prstGeom prst="ellipse">
            <a:avLst/>
          </a:prstGeom>
          <a:solidFill>
            <a:srgbClr val="00008B"/>
          </a:solidFill>
          <a:ln>
            <a:solidFill>
              <a:srgbClr val="00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0A33F5C-9577-184B-8BA1-F377916BCC2F}"/>
              </a:ext>
            </a:extLst>
          </p:cNvPr>
          <p:cNvSpPr/>
          <p:nvPr/>
        </p:nvSpPr>
        <p:spPr>
          <a:xfrm>
            <a:off x="6120172" y="2888940"/>
            <a:ext cx="360040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CAB8028C-BA42-D649-9E46-BFED65E5736C}"/>
              </a:ext>
            </a:extLst>
          </p:cNvPr>
          <p:cNvSpPr/>
          <p:nvPr/>
        </p:nvSpPr>
        <p:spPr>
          <a:xfrm>
            <a:off x="1187624" y="2888940"/>
            <a:ext cx="504053" cy="540060"/>
          </a:xfrm>
          <a:prstGeom prst="chevron">
            <a:avLst/>
          </a:prstGeom>
          <a:solidFill>
            <a:schemeClr val="bg1"/>
          </a:solidFill>
          <a:ln w="698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518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835256" y="3666511"/>
            <a:ext cx="6113008" cy="2642809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87624" y="2420888"/>
            <a:ext cx="1512168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QSG-Manager</a:t>
            </a:r>
            <a:endParaRPr lang="zh-CN" altLang="en-US" sz="1600" dirty="0"/>
          </a:p>
        </p:txBody>
      </p:sp>
      <p:sp>
        <p:nvSpPr>
          <p:cNvPr id="6" name="流程图: 磁盘 5"/>
          <p:cNvSpPr/>
          <p:nvPr/>
        </p:nvSpPr>
        <p:spPr>
          <a:xfrm>
            <a:off x="1331640" y="1412776"/>
            <a:ext cx="1080120" cy="57606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Database</a:t>
            </a:r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>
          <a:xfrm>
            <a:off x="1907704" y="2060848"/>
            <a:ext cx="0" cy="28803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cxnSpLocks/>
          </p:cNvCxnSpPr>
          <p:nvPr/>
        </p:nvCxnSpPr>
        <p:spPr>
          <a:xfrm>
            <a:off x="2267744" y="2759442"/>
            <a:ext cx="0" cy="123487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339752" y="2912236"/>
            <a:ext cx="3240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Communication Data</a:t>
            </a:r>
          </a:p>
          <a:p>
            <a:r>
              <a:rPr lang="en-US" altLang="zh-CN" sz="1600" dirty="0"/>
              <a:t>[ Gateway GPS + data flow message]</a:t>
            </a:r>
            <a:endParaRPr lang="zh-CN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2555776" y="5322694"/>
            <a:ext cx="288032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Map Panel back-End Server</a:t>
            </a:r>
            <a:endParaRPr lang="zh-CN" alt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1920305" y="3990560"/>
            <a:ext cx="153975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Message splitter </a:t>
            </a:r>
            <a:endParaRPr lang="zh-CN" altLang="en-US" sz="1600" dirty="0"/>
          </a:p>
        </p:txBody>
      </p:sp>
      <p:cxnSp>
        <p:nvCxnSpPr>
          <p:cNvPr id="17" name="直接箭头连接符 16"/>
          <p:cNvCxnSpPr>
            <a:cxnSpLocks/>
            <a:stCxn id="15" idx="2"/>
            <a:endCxn id="12" idx="0"/>
          </p:cNvCxnSpPr>
          <p:nvPr/>
        </p:nvCxnSpPr>
        <p:spPr>
          <a:xfrm>
            <a:off x="2690182" y="4329114"/>
            <a:ext cx="1305754" cy="99358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995936" y="3994321"/>
            <a:ext cx="1800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Display Webpage</a:t>
            </a:r>
            <a:endParaRPr lang="zh-CN" altLang="en-US" sz="1600" dirty="0"/>
          </a:p>
        </p:txBody>
      </p:sp>
      <p:cxnSp>
        <p:nvCxnSpPr>
          <p:cNvPr id="24" name="直接箭头连接符 23"/>
          <p:cNvCxnSpPr>
            <a:cxnSpLocks/>
          </p:cNvCxnSpPr>
          <p:nvPr/>
        </p:nvCxnSpPr>
        <p:spPr>
          <a:xfrm flipV="1">
            <a:off x="4355976" y="4335577"/>
            <a:ext cx="0" cy="98711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626672" y="4547456"/>
            <a:ext cx="900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update</a:t>
            </a:r>
            <a:endParaRPr lang="zh-CN" alt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1401077" y="5766010"/>
            <a:ext cx="4977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Map panel to show gateway device topographic communication situation</a:t>
            </a:r>
            <a:endParaRPr lang="zh-CN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27A82B-2F64-D44C-9E14-77CF5EEE30B0}"/>
              </a:ext>
            </a:extLst>
          </p:cNvPr>
          <p:cNvSpPr txBox="1"/>
          <p:nvPr/>
        </p:nvSpPr>
        <p:spPr>
          <a:xfrm>
            <a:off x="5233718" y="4437637"/>
            <a:ext cx="1800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Data-rate uptake</a:t>
            </a:r>
          </a:p>
          <a:p>
            <a:r>
              <a:rPr lang="en-US" altLang="zh-CN" sz="1600" dirty="0"/>
              <a:t>Filter Options</a:t>
            </a:r>
          </a:p>
          <a:p>
            <a:r>
              <a:rPr lang="en-US" altLang="zh-CN" sz="1600" dirty="0"/>
              <a:t>[From Users]</a:t>
            </a:r>
            <a:endParaRPr lang="zh-CN" altLang="en-US" sz="1600" dirty="0"/>
          </a:p>
        </p:txBody>
      </p:sp>
      <p:cxnSp>
        <p:nvCxnSpPr>
          <p:cNvPr id="18" name="直接箭头连接符 23">
            <a:extLst>
              <a:ext uri="{FF2B5EF4-FFF2-40B4-BE49-F238E27FC236}">
                <a16:creationId xmlns:a16="http://schemas.microsoft.com/office/drawing/2014/main" id="{63CBC60A-602F-DA40-B859-C10204491EA0}"/>
              </a:ext>
            </a:extLst>
          </p:cNvPr>
          <p:cNvCxnSpPr>
            <a:cxnSpLocks/>
          </p:cNvCxnSpPr>
          <p:nvPr/>
        </p:nvCxnSpPr>
        <p:spPr>
          <a:xfrm>
            <a:off x="5148064" y="4332875"/>
            <a:ext cx="0" cy="100822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86E02FE-8152-584E-9FB5-4BF7D8FC8059}"/>
              </a:ext>
            </a:extLst>
          </p:cNvPr>
          <p:cNvSpPr txBox="1"/>
          <p:nvPr/>
        </p:nvSpPr>
        <p:spPr>
          <a:xfrm>
            <a:off x="835255" y="4404601"/>
            <a:ext cx="1072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HTTP GET </a:t>
            </a:r>
          </a:p>
          <a:p>
            <a:r>
              <a:rPr lang="en-US" altLang="zh-CN" sz="1600" dirty="0"/>
              <a:t>request</a:t>
            </a:r>
            <a:endParaRPr lang="zh-CN" altLang="en-US" sz="1600" dirty="0"/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1FECEC21-5F12-8B40-B79A-46384CFE7119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>
            <a:off x="1739540" y="2759443"/>
            <a:ext cx="816236" cy="273252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988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907704" y="332656"/>
            <a:ext cx="3168352" cy="4248472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95736" y="836712"/>
            <a:ext cx="129614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Program init</a:t>
            </a:r>
            <a:endParaRPr lang="zh-CN" altLang="en-US" sz="1600" dirty="0"/>
          </a:p>
        </p:txBody>
      </p:sp>
      <p:cxnSp>
        <p:nvCxnSpPr>
          <p:cNvPr id="5" name="直接箭头连接符 4"/>
          <p:cNvCxnSpPr/>
          <p:nvPr/>
        </p:nvCxnSpPr>
        <p:spPr>
          <a:xfrm>
            <a:off x="2771800" y="1196752"/>
            <a:ext cx="0" cy="50405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95736" y="1700808"/>
            <a:ext cx="144016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Load configure</a:t>
            </a:r>
            <a:endParaRPr lang="zh-CN" alt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2051720" y="3645024"/>
            <a:ext cx="144016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Webpage host </a:t>
            </a:r>
            <a:endParaRPr lang="zh-CN" altLang="en-US" sz="1600" dirty="0"/>
          </a:p>
        </p:txBody>
      </p:sp>
      <p:cxnSp>
        <p:nvCxnSpPr>
          <p:cNvPr id="9" name="直接箭头连接符 8"/>
          <p:cNvCxnSpPr/>
          <p:nvPr/>
        </p:nvCxnSpPr>
        <p:spPr>
          <a:xfrm>
            <a:off x="2771800" y="2060848"/>
            <a:ext cx="0" cy="151216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907704" y="332656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Flaskmap.py</a:t>
            </a:r>
            <a:endParaRPr lang="zh-CN" alt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107504" y="3645024"/>
            <a:ext cx="133164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Web-Browser </a:t>
            </a:r>
            <a:endParaRPr lang="zh-CN" altLang="en-US" sz="1600" dirty="0"/>
          </a:p>
        </p:txBody>
      </p:sp>
      <p:cxnSp>
        <p:nvCxnSpPr>
          <p:cNvPr id="14" name="直接箭头连接符 13"/>
          <p:cNvCxnSpPr>
            <a:stCxn id="8" idx="1"/>
          </p:cNvCxnSpPr>
          <p:nvPr/>
        </p:nvCxnSpPr>
        <p:spPr>
          <a:xfrm flipH="1">
            <a:off x="1475656" y="3814301"/>
            <a:ext cx="576064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/>
          <p:nvPr/>
        </p:nvCxnSpPr>
        <p:spPr>
          <a:xfrm>
            <a:off x="2771800" y="2276872"/>
            <a:ext cx="1440160" cy="792088"/>
          </a:xfrm>
          <a:prstGeom prst="bentConnector3">
            <a:avLst>
              <a:gd name="adj1" fmla="val 99935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347864" y="3068960"/>
            <a:ext cx="1584176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UDP client (loop)</a:t>
            </a:r>
            <a:endParaRPr lang="zh-CN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3563888" y="2060848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Communication Thread</a:t>
            </a:r>
            <a:endParaRPr lang="zh-CN" altLang="en-US" sz="1100" dirty="0"/>
          </a:p>
        </p:txBody>
      </p:sp>
      <p:cxnSp>
        <p:nvCxnSpPr>
          <p:cNvPr id="28" name="直接箭头连接符 27"/>
          <p:cNvCxnSpPr>
            <a:stCxn id="24" idx="3"/>
            <a:endCxn id="29" idx="1"/>
          </p:cNvCxnSpPr>
          <p:nvPr/>
        </p:nvCxnSpPr>
        <p:spPr>
          <a:xfrm>
            <a:off x="4932040" y="3238237"/>
            <a:ext cx="1584176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516216" y="3068960"/>
            <a:ext cx="1512168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 QSG-Manager</a:t>
            </a:r>
            <a:endParaRPr lang="zh-CN" alt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5076056" y="2924944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Data fetch request </a:t>
            </a:r>
            <a:endParaRPr lang="zh-CN" altLang="en-US" sz="1100" dirty="0"/>
          </a:p>
        </p:txBody>
      </p:sp>
      <p:cxnSp>
        <p:nvCxnSpPr>
          <p:cNvPr id="35" name="直接箭头连接符 34"/>
          <p:cNvCxnSpPr/>
          <p:nvPr/>
        </p:nvCxnSpPr>
        <p:spPr>
          <a:xfrm flipH="1">
            <a:off x="4932040" y="3356992"/>
            <a:ext cx="1584176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148064" y="3284984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Data message</a:t>
            </a:r>
            <a:endParaRPr lang="zh-CN" altLang="en-US" sz="1100" dirty="0"/>
          </a:p>
        </p:txBody>
      </p:sp>
      <p:cxnSp>
        <p:nvCxnSpPr>
          <p:cNvPr id="55" name="形状 54"/>
          <p:cNvCxnSpPr>
            <a:stCxn id="24" idx="2"/>
            <a:endCxn id="8" idx="3"/>
          </p:cNvCxnSpPr>
          <p:nvPr/>
        </p:nvCxnSpPr>
        <p:spPr>
          <a:xfrm rot="5400000">
            <a:off x="3612523" y="3286871"/>
            <a:ext cx="406787" cy="648072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>
          <a:xfrm flipV="1">
            <a:off x="683568" y="4293096"/>
            <a:ext cx="1800200" cy="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/>
          <p:nvPr/>
        </p:nvCxnSpPr>
        <p:spPr>
          <a:xfrm>
            <a:off x="683568" y="4005064"/>
            <a:ext cx="0" cy="28803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/>
          <p:nvPr/>
        </p:nvCxnSpPr>
        <p:spPr>
          <a:xfrm flipV="1">
            <a:off x="2483768" y="4005064"/>
            <a:ext cx="0" cy="28803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755576" y="4293096"/>
            <a:ext cx="10081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User’s setting </a:t>
            </a:r>
            <a:endParaRPr lang="zh-CN" altLang="en-US" sz="1100" dirty="0"/>
          </a:p>
        </p:txBody>
      </p:sp>
      <p:cxnSp>
        <p:nvCxnSpPr>
          <p:cNvPr id="100" name="直接箭头连接符 99"/>
          <p:cNvCxnSpPr/>
          <p:nvPr/>
        </p:nvCxnSpPr>
        <p:spPr>
          <a:xfrm>
            <a:off x="3131840" y="4005064"/>
            <a:ext cx="0" cy="28803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/>
          <p:nvPr/>
        </p:nvCxnSpPr>
        <p:spPr>
          <a:xfrm flipV="1">
            <a:off x="3131840" y="4293096"/>
            <a:ext cx="1440160" cy="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/>
          <p:nvPr/>
        </p:nvCxnSpPr>
        <p:spPr>
          <a:xfrm flipV="1">
            <a:off x="4572000" y="3429000"/>
            <a:ext cx="0" cy="86409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3131840" y="4293096"/>
            <a:ext cx="410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Update the data fetch request based on the user’s setting  </a:t>
            </a:r>
            <a:endParaRPr lang="zh-CN" alt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57791" y="260652"/>
            <a:ext cx="4369844" cy="518456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95736" y="836712"/>
            <a:ext cx="129614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Program init</a:t>
            </a:r>
            <a:endParaRPr lang="zh-CN" altLang="en-US" sz="1600" dirty="0"/>
          </a:p>
        </p:txBody>
      </p:sp>
      <p:cxnSp>
        <p:nvCxnSpPr>
          <p:cNvPr id="5" name="直接箭头连接符 4"/>
          <p:cNvCxnSpPr/>
          <p:nvPr/>
        </p:nvCxnSpPr>
        <p:spPr>
          <a:xfrm>
            <a:off x="2771800" y="1196752"/>
            <a:ext cx="0" cy="50405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95736" y="1700808"/>
            <a:ext cx="144016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Load configure</a:t>
            </a:r>
            <a:endParaRPr lang="zh-CN" altLang="en-US" sz="1600" dirty="0"/>
          </a:p>
        </p:txBody>
      </p:sp>
      <p:cxnSp>
        <p:nvCxnSpPr>
          <p:cNvPr id="9" name="直接箭头连接符 8"/>
          <p:cNvCxnSpPr>
            <a:cxnSpLocks/>
            <a:endCxn id="8" idx="0"/>
          </p:cNvCxnSpPr>
          <p:nvPr/>
        </p:nvCxnSpPr>
        <p:spPr>
          <a:xfrm>
            <a:off x="2771800" y="2039362"/>
            <a:ext cx="0" cy="194945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907704" y="332656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Flaskmap.py</a:t>
            </a:r>
            <a:endParaRPr lang="zh-CN" altLang="en-US" sz="1600" dirty="0"/>
          </a:p>
        </p:txBody>
      </p:sp>
      <p:cxnSp>
        <p:nvCxnSpPr>
          <p:cNvPr id="17" name="肘形连接符 16"/>
          <p:cNvCxnSpPr>
            <a:cxnSpLocks/>
            <a:endCxn id="24" idx="0"/>
          </p:cNvCxnSpPr>
          <p:nvPr/>
        </p:nvCxnSpPr>
        <p:spPr>
          <a:xfrm>
            <a:off x="2771800" y="2300972"/>
            <a:ext cx="2419734" cy="767988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399446" y="3068960"/>
            <a:ext cx="1584176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socketIO (Loop)</a:t>
            </a:r>
            <a:endParaRPr lang="zh-CN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3779912" y="2065704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Communication Thread</a:t>
            </a:r>
            <a:endParaRPr lang="zh-CN" altLang="en-US" sz="11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C663008-28F9-7446-B705-B9E85C1C3C2D}"/>
              </a:ext>
            </a:extLst>
          </p:cNvPr>
          <p:cNvGrpSpPr/>
          <p:nvPr/>
        </p:nvGrpSpPr>
        <p:grpSpPr>
          <a:xfrm>
            <a:off x="5983622" y="2889481"/>
            <a:ext cx="3096344" cy="693658"/>
            <a:chOff x="5576415" y="5332648"/>
            <a:chExt cx="3096344" cy="693658"/>
          </a:xfrm>
        </p:grpSpPr>
        <p:cxnSp>
          <p:nvCxnSpPr>
            <p:cNvPr id="28" name="直接箭头连接符 27"/>
            <p:cNvCxnSpPr>
              <a:cxnSpLocks/>
              <a:endCxn id="29" idx="1"/>
            </p:cNvCxnSpPr>
            <p:nvPr/>
          </p:nvCxnSpPr>
          <p:spPr>
            <a:xfrm>
              <a:off x="5597138" y="5645941"/>
              <a:ext cx="1563453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7160591" y="5476664"/>
              <a:ext cx="1512168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 QSG-Manager</a:t>
              </a:r>
              <a:endParaRPr lang="zh-CN" altLang="en-US" sz="16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720431" y="5332648"/>
              <a:ext cx="15841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HTTP GET request</a:t>
              </a:r>
              <a:endParaRPr lang="zh-CN" altLang="en-US" sz="1100" dirty="0"/>
            </a:p>
          </p:txBody>
        </p:sp>
        <p:cxnSp>
          <p:nvCxnSpPr>
            <p:cNvPr id="35" name="直接箭头连接符 34"/>
            <p:cNvCxnSpPr>
              <a:cxnSpLocks/>
            </p:cNvCxnSpPr>
            <p:nvPr/>
          </p:nvCxnSpPr>
          <p:spPr>
            <a:xfrm flipH="1">
              <a:off x="5576415" y="5764696"/>
              <a:ext cx="1584176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792439" y="5764696"/>
              <a:ext cx="15841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Data message</a:t>
              </a:r>
              <a:endParaRPr lang="zh-CN" altLang="en-US" sz="11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BD9C4BE-50FE-7148-A508-EFB87C8C85EB}"/>
              </a:ext>
            </a:extLst>
          </p:cNvPr>
          <p:cNvGrpSpPr/>
          <p:nvPr/>
        </p:nvGrpSpPr>
        <p:grpSpPr>
          <a:xfrm>
            <a:off x="107504" y="3988816"/>
            <a:ext cx="3384376" cy="909682"/>
            <a:chOff x="107504" y="3645024"/>
            <a:chExt cx="3384376" cy="909682"/>
          </a:xfrm>
        </p:grpSpPr>
        <p:sp>
          <p:nvSpPr>
            <p:cNvPr id="8" name="TextBox 7"/>
            <p:cNvSpPr txBox="1"/>
            <p:nvPr/>
          </p:nvSpPr>
          <p:spPr>
            <a:xfrm>
              <a:off x="2051720" y="3645024"/>
              <a:ext cx="144016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Webpage host </a:t>
              </a:r>
              <a:endParaRPr lang="zh-CN" altLang="en-US" sz="16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504" y="3645024"/>
              <a:ext cx="133164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Web-Browser </a:t>
              </a:r>
              <a:endParaRPr lang="zh-CN" altLang="en-US" sz="1600" dirty="0"/>
            </a:p>
          </p:txBody>
        </p:sp>
        <p:cxnSp>
          <p:nvCxnSpPr>
            <p:cNvPr id="14" name="直接箭头连接符 13"/>
            <p:cNvCxnSpPr>
              <a:stCxn id="8" idx="1"/>
            </p:cNvCxnSpPr>
            <p:nvPr/>
          </p:nvCxnSpPr>
          <p:spPr>
            <a:xfrm flipH="1">
              <a:off x="1475656" y="3814301"/>
              <a:ext cx="576064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/>
            <p:nvPr/>
          </p:nvCxnSpPr>
          <p:spPr>
            <a:xfrm flipV="1">
              <a:off x="683568" y="4293096"/>
              <a:ext cx="1800200" cy="2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/>
            <p:nvPr/>
          </p:nvCxnSpPr>
          <p:spPr>
            <a:xfrm>
              <a:off x="683568" y="4005064"/>
              <a:ext cx="0" cy="288032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71"/>
            <p:cNvCxnSpPr/>
            <p:nvPr/>
          </p:nvCxnSpPr>
          <p:spPr>
            <a:xfrm flipV="1">
              <a:off x="2483768" y="4005064"/>
              <a:ext cx="0" cy="288032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755576" y="4293096"/>
              <a:ext cx="1008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User’s setting </a:t>
              </a:r>
              <a:endParaRPr lang="zh-CN" altLang="en-US" sz="1100" dirty="0"/>
            </a:p>
          </p:txBody>
        </p:sp>
      </p:grpSp>
      <p:cxnSp>
        <p:nvCxnSpPr>
          <p:cNvPr id="100" name="直接箭头连接符 99"/>
          <p:cNvCxnSpPr>
            <a:cxnSpLocks/>
          </p:cNvCxnSpPr>
          <p:nvPr/>
        </p:nvCxnSpPr>
        <p:spPr>
          <a:xfrm>
            <a:off x="3275856" y="4327370"/>
            <a:ext cx="0" cy="57112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>
            <a:cxnSpLocks/>
          </p:cNvCxnSpPr>
          <p:nvPr/>
        </p:nvCxnSpPr>
        <p:spPr>
          <a:xfrm flipV="1">
            <a:off x="3278647" y="4874849"/>
            <a:ext cx="2592288" cy="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>
            <a:cxnSpLocks/>
          </p:cNvCxnSpPr>
          <p:nvPr/>
        </p:nvCxnSpPr>
        <p:spPr>
          <a:xfrm flipH="1" flipV="1">
            <a:off x="5868144" y="3429000"/>
            <a:ext cx="2791" cy="144584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3275856" y="4924576"/>
            <a:ext cx="410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Update the data fetch request based on the user’s setting  </a:t>
            </a:r>
            <a:endParaRPr lang="zh-CN" altLang="en-US" sz="1100" dirty="0"/>
          </a:p>
        </p:txBody>
      </p:sp>
      <p:cxnSp>
        <p:nvCxnSpPr>
          <p:cNvPr id="41" name="直接箭头连接符 4">
            <a:extLst>
              <a:ext uri="{FF2B5EF4-FFF2-40B4-BE49-F238E27FC236}">
                <a16:creationId xmlns:a16="http://schemas.microsoft.com/office/drawing/2014/main" id="{2DC34D96-62AD-B146-ABF7-D84A228DA3CC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5191534" y="3407514"/>
            <a:ext cx="0" cy="58130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3FCA3E8-31C4-CA47-8E6A-F48F2D6550E6}"/>
              </a:ext>
            </a:extLst>
          </p:cNvPr>
          <p:cNvSpPr txBox="1"/>
          <p:nvPr/>
        </p:nvSpPr>
        <p:spPr>
          <a:xfrm>
            <a:off x="4171319" y="3989361"/>
            <a:ext cx="1584176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Message Parsing</a:t>
            </a:r>
            <a:endParaRPr lang="zh-CN" altLang="en-US" sz="1600" dirty="0"/>
          </a:p>
        </p:txBody>
      </p:sp>
      <p:cxnSp>
        <p:nvCxnSpPr>
          <p:cNvPr id="66" name="直接箭头连接符 100">
            <a:extLst>
              <a:ext uri="{FF2B5EF4-FFF2-40B4-BE49-F238E27FC236}">
                <a16:creationId xmlns:a16="http://schemas.microsoft.com/office/drawing/2014/main" id="{246F3826-3F18-0C41-85C9-FA6BE1DB6318}"/>
              </a:ext>
            </a:extLst>
          </p:cNvPr>
          <p:cNvCxnSpPr>
            <a:cxnSpLocks/>
            <a:stCxn id="42" idx="1"/>
            <a:endCxn id="8" idx="3"/>
          </p:cNvCxnSpPr>
          <p:nvPr/>
        </p:nvCxnSpPr>
        <p:spPr>
          <a:xfrm flipH="1" flipV="1">
            <a:off x="3491880" y="4158093"/>
            <a:ext cx="679439" cy="54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E060F181-0B3E-7148-8172-418D150C18E3}"/>
              </a:ext>
            </a:extLst>
          </p:cNvPr>
          <p:cNvSpPr txBox="1"/>
          <p:nvPr/>
        </p:nvSpPr>
        <p:spPr>
          <a:xfrm>
            <a:off x="3566679" y="3736365"/>
            <a:ext cx="5732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JSON </a:t>
            </a:r>
          </a:p>
          <a:p>
            <a:r>
              <a:rPr lang="en-US" altLang="zh-CN" sz="1100" dirty="0"/>
              <a:t>object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356536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57791" y="260652"/>
            <a:ext cx="4369844" cy="518456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95736" y="836712"/>
            <a:ext cx="129614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Program init</a:t>
            </a:r>
            <a:endParaRPr lang="zh-CN" altLang="en-US" sz="1600" dirty="0"/>
          </a:p>
        </p:txBody>
      </p:sp>
      <p:cxnSp>
        <p:nvCxnSpPr>
          <p:cNvPr id="5" name="直接箭头连接符 4"/>
          <p:cNvCxnSpPr/>
          <p:nvPr/>
        </p:nvCxnSpPr>
        <p:spPr>
          <a:xfrm>
            <a:off x="2771800" y="1196752"/>
            <a:ext cx="0" cy="50405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95736" y="1700808"/>
            <a:ext cx="144016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Load configure</a:t>
            </a:r>
            <a:endParaRPr lang="zh-CN" altLang="en-US" sz="1600" dirty="0"/>
          </a:p>
        </p:txBody>
      </p:sp>
      <p:cxnSp>
        <p:nvCxnSpPr>
          <p:cNvPr id="9" name="直接箭头连接符 8"/>
          <p:cNvCxnSpPr>
            <a:cxnSpLocks/>
            <a:endCxn id="8" idx="0"/>
          </p:cNvCxnSpPr>
          <p:nvPr/>
        </p:nvCxnSpPr>
        <p:spPr>
          <a:xfrm>
            <a:off x="2771800" y="2039362"/>
            <a:ext cx="0" cy="194945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907704" y="332656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Flaskmap.py</a:t>
            </a:r>
            <a:endParaRPr lang="zh-CN" altLang="en-US" sz="1600" dirty="0"/>
          </a:p>
        </p:txBody>
      </p:sp>
      <p:cxnSp>
        <p:nvCxnSpPr>
          <p:cNvPr id="17" name="肘形连接符 16"/>
          <p:cNvCxnSpPr>
            <a:cxnSpLocks/>
            <a:endCxn id="24" idx="0"/>
          </p:cNvCxnSpPr>
          <p:nvPr/>
        </p:nvCxnSpPr>
        <p:spPr>
          <a:xfrm>
            <a:off x="2771800" y="2300972"/>
            <a:ext cx="2419734" cy="767988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399446" y="3068960"/>
            <a:ext cx="1584176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socketIO (Loop)</a:t>
            </a:r>
            <a:endParaRPr lang="zh-CN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3779912" y="2065704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Communication Thread</a:t>
            </a:r>
            <a:endParaRPr lang="zh-CN" altLang="en-US" sz="11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C663008-28F9-7446-B705-B9E85C1C3C2D}"/>
              </a:ext>
            </a:extLst>
          </p:cNvPr>
          <p:cNvGrpSpPr/>
          <p:nvPr/>
        </p:nvGrpSpPr>
        <p:grpSpPr>
          <a:xfrm>
            <a:off x="5983622" y="2889481"/>
            <a:ext cx="3096344" cy="693658"/>
            <a:chOff x="5576415" y="5332648"/>
            <a:chExt cx="3096344" cy="693658"/>
          </a:xfrm>
        </p:grpSpPr>
        <p:cxnSp>
          <p:nvCxnSpPr>
            <p:cNvPr id="28" name="直接箭头连接符 27"/>
            <p:cNvCxnSpPr>
              <a:cxnSpLocks/>
              <a:endCxn id="29" idx="1"/>
            </p:cNvCxnSpPr>
            <p:nvPr/>
          </p:nvCxnSpPr>
          <p:spPr>
            <a:xfrm>
              <a:off x="5597138" y="5645941"/>
              <a:ext cx="1563453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7160591" y="5476664"/>
              <a:ext cx="1512168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 QSG-Manager</a:t>
              </a:r>
              <a:endParaRPr lang="zh-CN" altLang="en-US" sz="16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720431" y="5332648"/>
              <a:ext cx="15841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HTTP GET request</a:t>
              </a:r>
              <a:endParaRPr lang="zh-CN" altLang="en-US" sz="1100" dirty="0"/>
            </a:p>
          </p:txBody>
        </p:sp>
        <p:cxnSp>
          <p:nvCxnSpPr>
            <p:cNvPr id="35" name="直接箭头连接符 34"/>
            <p:cNvCxnSpPr>
              <a:cxnSpLocks/>
            </p:cNvCxnSpPr>
            <p:nvPr/>
          </p:nvCxnSpPr>
          <p:spPr>
            <a:xfrm flipH="1">
              <a:off x="5576415" y="5764696"/>
              <a:ext cx="1584176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792439" y="5764696"/>
              <a:ext cx="15841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Data message</a:t>
              </a:r>
              <a:endParaRPr lang="zh-CN" altLang="en-US" sz="11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BD9C4BE-50FE-7148-A508-EFB87C8C85EB}"/>
              </a:ext>
            </a:extLst>
          </p:cNvPr>
          <p:cNvGrpSpPr/>
          <p:nvPr/>
        </p:nvGrpSpPr>
        <p:grpSpPr>
          <a:xfrm>
            <a:off x="107504" y="3988816"/>
            <a:ext cx="3384376" cy="909682"/>
            <a:chOff x="107504" y="3645024"/>
            <a:chExt cx="3384376" cy="909682"/>
          </a:xfrm>
        </p:grpSpPr>
        <p:sp>
          <p:nvSpPr>
            <p:cNvPr id="8" name="TextBox 7"/>
            <p:cNvSpPr txBox="1"/>
            <p:nvPr/>
          </p:nvSpPr>
          <p:spPr>
            <a:xfrm>
              <a:off x="2051720" y="3645024"/>
              <a:ext cx="144016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Webpage host </a:t>
              </a:r>
              <a:endParaRPr lang="zh-CN" altLang="en-US" sz="16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504" y="3645024"/>
              <a:ext cx="133164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Web-Browser </a:t>
              </a:r>
              <a:endParaRPr lang="zh-CN" altLang="en-US" sz="1600" dirty="0"/>
            </a:p>
          </p:txBody>
        </p:sp>
        <p:cxnSp>
          <p:nvCxnSpPr>
            <p:cNvPr id="14" name="直接箭头连接符 13"/>
            <p:cNvCxnSpPr>
              <a:stCxn id="8" idx="1"/>
            </p:cNvCxnSpPr>
            <p:nvPr/>
          </p:nvCxnSpPr>
          <p:spPr>
            <a:xfrm flipH="1">
              <a:off x="1475656" y="3814301"/>
              <a:ext cx="576064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/>
            <p:nvPr/>
          </p:nvCxnSpPr>
          <p:spPr>
            <a:xfrm flipV="1">
              <a:off x="683568" y="4293096"/>
              <a:ext cx="1800200" cy="2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/>
            <p:nvPr/>
          </p:nvCxnSpPr>
          <p:spPr>
            <a:xfrm>
              <a:off x="683568" y="4005064"/>
              <a:ext cx="0" cy="288032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71"/>
            <p:cNvCxnSpPr/>
            <p:nvPr/>
          </p:nvCxnSpPr>
          <p:spPr>
            <a:xfrm flipV="1">
              <a:off x="2483768" y="4005064"/>
              <a:ext cx="0" cy="288032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755576" y="4293096"/>
              <a:ext cx="1008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User’s setting </a:t>
              </a:r>
              <a:endParaRPr lang="zh-CN" altLang="en-US" sz="1100" dirty="0"/>
            </a:p>
          </p:txBody>
        </p:sp>
      </p:grpSp>
      <p:cxnSp>
        <p:nvCxnSpPr>
          <p:cNvPr id="100" name="直接箭头连接符 99"/>
          <p:cNvCxnSpPr>
            <a:cxnSpLocks/>
          </p:cNvCxnSpPr>
          <p:nvPr/>
        </p:nvCxnSpPr>
        <p:spPr>
          <a:xfrm>
            <a:off x="3275856" y="4327370"/>
            <a:ext cx="0" cy="57112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>
            <a:cxnSpLocks/>
          </p:cNvCxnSpPr>
          <p:nvPr/>
        </p:nvCxnSpPr>
        <p:spPr>
          <a:xfrm flipV="1">
            <a:off x="3278647" y="4874849"/>
            <a:ext cx="2592288" cy="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>
            <a:cxnSpLocks/>
          </p:cNvCxnSpPr>
          <p:nvPr/>
        </p:nvCxnSpPr>
        <p:spPr>
          <a:xfrm flipH="1" flipV="1">
            <a:off x="5868144" y="3429000"/>
            <a:ext cx="2791" cy="144584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3275856" y="4924576"/>
            <a:ext cx="410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Update the data fetch request based on the user’s setting  </a:t>
            </a:r>
            <a:endParaRPr lang="zh-CN" altLang="en-US" sz="1100" dirty="0"/>
          </a:p>
        </p:txBody>
      </p:sp>
      <p:cxnSp>
        <p:nvCxnSpPr>
          <p:cNvPr id="41" name="直接箭头连接符 4">
            <a:extLst>
              <a:ext uri="{FF2B5EF4-FFF2-40B4-BE49-F238E27FC236}">
                <a16:creationId xmlns:a16="http://schemas.microsoft.com/office/drawing/2014/main" id="{2DC34D96-62AD-B146-ABF7-D84A228DA3CC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5191534" y="3407514"/>
            <a:ext cx="0" cy="58130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3FCA3E8-31C4-CA47-8E6A-F48F2D6550E6}"/>
              </a:ext>
            </a:extLst>
          </p:cNvPr>
          <p:cNvSpPr txBox="1"/>
          <p:nvPr/>
        </p:nvSpPr>
        <p:spPr>
          <a:xfrm>
            <a:off x="4171319" y="3989361"/>
            <a:ext cx="1584176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Message Parsing</a:t>
            </a:r>
            <a:endParaRPr lang="zh-CN" altLang="en-US" sz="1600" dirty="0"/>
          </a:p>
        </p:txBody>
      </p:sp>
      <p:cxnSp>
        <p:nvCxnSpPr>
          <p:cNvPr id="66" name="直接箭头连接符 100">
            <a:extLst>
              <a:ext uri="{FF2B5EF4-FFF2-40B4-BE49-F238E27FC236}">
                <a16:creationId xmlns:a16="http://schemas.microsoft.com/office/drawing/2014/main" id="{246F3826-3F18-0C41-85C9-FA6BE1DB6318}"/>
              </a:ext>
            </a:extLst>
          </p:cNvPr>
          <p:cNvCxnSpPr>
            <a:cxnSpLocks/>
            <a:stCxn id="42" idx="1"/>
            <a:endCxn id="8" idx="3"/>
          </p:cNvCxnSpPr>
          <p:nvPr/>
        </p:nvCxnSpPr>
        <p:spPr>
          <a:xfrm flipH="1" flipV="1">
            <a:off x="3491880" y="4158093"/>
            <a:ext cx="679439" cy="54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E060F181-0B3E-7148-8172-418D150C18E3}"/>
              </a:ext>
            </a:extLst>
          </p:cNvPr>
          <p:cNvSpPr txBox="1"/>
          <p:nvPr/>
        </p:nvSpPr>
        <p:spPr>
          <a:xfrm>
            <a:off x="3566679" y="3736365"/>
            <a:ext cx="5732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JSON </a:t>
            </a:r>
          </a:p>
          <a:p>
            <a:r>
              <a:rPr lang="en-US" altLang="zh-CN" sz="1100" dirty="0"/>
              <a:t>object</a:t>
            </a:r>
            <a:endParaRPr lang="zh-CN" altLang="en-US" sz="1100" dirty="0"/>
          </a:p>
        </p:txBody>
      </p:sp>
      <p:sp>
        <p:nvSpPr>
          <p:cNvPr id="33" name="流程图: 磁盘 5">
            <a:extLst>
              <a:ext uri="{FF2B5EF4-FFF2-40B4-BE49-F238E27FC236}">
                <a16:creationId xmlns:a16="http://schemas.microsoft.com/office/drawing/2014/main" id="{B31A97E3-1D7A-3B44-BC29-8613B4759B17}"/>
              </a:ext>
            </a:extLst>
          </p:cNvPr>
          <p:cNvSpPr/>
          <p:nvPr/>
        </p:nvSpPr>
        <p:spPr>
          <a:xfrm>
            <a:off x="7655232" y="2084182"/>
            <a:ext cx="1080120" cy="57606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Database</a:t>
            </a:r>
            <a:endParaRPr lang="zh-CN" altLang="en-US" dirty="0"/>
          </a:p>
        </p:txBody>
      </p:sp>
      <p:cxnSp>
        <p:nvCxnSpPr>
          <p:cNvPr id="34" name="直接箭头连接符 7">
            <a:extLst>
              <a:ext uri="{FF2B5EF4-FFF2-40B4-BE49-F238E27FC236}">
                <a16:creationId xmlns:a16="http://schemas.microsoft.com/office/drawing/2014/main" id="{01D76AE3-14FD-FD4F-9953-3EB70743E231}"/>
              </a:ext>
            </a:extLst>
          </p:cNvPr>
          <p:cNvCxnSpPr/>
          <p:nvPr/>
        </p:nvCxnSpPr>
        <p:spPr>
          <a:xfrm>
            <a:off x="8231296" y="2732254"/>
            <a:ext cx="0" cy="28803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336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57791" y="260652"/>
            <a:ext cx="4369844" cy="518456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95736" y="836712"/>
            <a:ext cx="129614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Program init</a:t>
            </a:r>
            <a:endParaRPr lang="zh-CN" altLang="en-US" sz="1600" dirty="0"/>
          </a:p>
        </p:txBody>
      </p:sp>
      <p:cxnSp>
        <p:nvCxnSpPr>
          <p:cNvPr id="5" name="直接箭头连接符 4"/>
          <p:cNvCxnSpPr/>
          <p:nvPr/>
        </p:nvCxnSpPr>
        <p:spPr>
          <a:xfrm>
            <a:off x="2771800" y="1196752"/>
            <a:ext cx="0" cy="50405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95736" y="1700808"/>
            <a:ext cx="144016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Load configure</a:t>
            </a:r>
            <a:endParaRPr lang="zh-CN" altLang="en-US" sz="1600" dirty="0"/>
          </a:p>
        </p:txBody>
      </p:sp>
      <p:cxnSp>
        <p:nvCxnSpPr>
          <p:cNvPr id="9" name="直接箭头连接符 8"/>
          <p:cNvCxnSpPr>
            <a:cxnSpLocks/>
            <a:endCxn id="8" idx="0"/>
          </p:cNvCxnSpPr>
          <p:nvPr/>
        </p:nvCxnSpPr>
        <p:spPr>
          <a:xfrm>
            <a:off x="2771800" y="2039362"/>
            <a:ext cx="0" cy="194945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907704" y="332656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Flaskmap.py</a:t>
            </a:r>
            <a:endParaRPr lang="zh-CN" altLang="en-US" sz="1600" dirty="0"/>
          </a:p>
        </p:txBody>
      </p:sp>
      <p:cxnSp>
        <p:nvCxnSpPr>
          <p:cNvPr id="17" name="肘形连接符 16"/>
          <p:cNvCxnSpPr>
            <a:cxnSpLocks/>
            <a:endCxn id="24" idx="0"/>
          </p:cNvCxnSpPr>
          <p:nvPr/>
        </p:nvCxnSpPr>
        <p:spPr>
          <a:xfrm>
            <a:off x="2771800" y="2300972"/>
            <a:ext cx="2419734" cy="767988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399446" y="3068960"/>
            <a:ext cx="1584176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socketIO (Loop)</a:t>
            </a:r>
            <a:endParaRPr lang="zh-CN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3779912" y="2065704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Communication Thread</a:t>
            </a:r>
            <a:endParaRPr lang="zh-CN" altLang="en-US" sz="11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C663008-28F9-7446-B705-B9E85C1C3C2D}"/>
              </a:ext>
            </a:extLst>
          </p:cNvPr>
          <p:cNvGrpSpPr/>
          <p:nvPr/>
        </p:nvGrpSpPr>
        <p:grpSpPr>
          <a:xfrm>
            <a:off x="5983622" y="2889481"/>
            <a:ext cx="3096344" cy="693658"/>
            <a:chOff x="5576415" y="5332648"/>
            <a:chExt cx="3096344" cy="693658"/>
          </a:xfrm>
        </p:grpSpPr>
        <p:cxnSp>
          <p:nvCxnSpPr>
            <p:cNvPr id="28" name="直接箭头连接符 27"/>
            <p:cNvCxnSpPr>
              <a:cxnSpLocks/>
              <a:endCxn id="29" idx="1"/>
            </p:cNvCxnSpPr>
            <p:nvPr/>
          </p:nvCxnSpPr>
          <p:spPr>
            <a:xfrm>
              <a:off x="5597138" y="5645941"/>
              <a:ext cx="1563453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7160591" y="5476664"/>
              <a:ext cx="1512168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 QSG-Manager</a:t>
              </a:r>
              <a:endParaRPr lang="zh-CN" altLang="en-US" sz="16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720431" y="5332648"/>
              <a:ext cx="15841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HTTP GET request</a:t>
              </a:r>
              <a:endParaRPr lang="zh-CN" altLang="en-US" sz="1100" dirty="0"/>
            </a:p>
          </p:txBody>
        </p:sp>
        <p:cxnSp>
          <p:nvCxnSpPr>
            <p:cNvPr id="35" name="直接箭头连接符 34"/>
            <p:cNvCxnSpPr>
              <a:cxnSpLocks/>
            </p:cNvCxnSpPr>
            <p:nvPr/>
          </p:nvCxnSpPr>
          <p:spPr>
            <a:xfrm flipH="1">
              <a:off x="5576415" y="5764696"/>
              <a:ext cx="1584176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792439" y="5764696"/>
              <a:ext cx="15841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Data message</a:t>
              </a:r>
              <a:endParaRPr lang="zh-CN" altLang="en-US" sz="11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BD9C4BE-50FE-7148-A508-EFB87C8C85EB}"/>
              </a:ext>
            </a:extLst>
          </p:cNvPr>
          <p:cNvGrpSpPr/>
          <p:nvPr/>
        </p:nvGrpSpPr>
        <p:grpSpPr>
          <a:xfrm>
            <a:off x="107504" y="3988816"/>
            <a:ext cx="3384376" cy="909682"/>
            <a:chOff x="107504" y="3645024"/>
            <a:chExt cx="3384376" cy="909682"/>
          </a:xfrm>
        </p:grpSpPr>
        <p:sp>
          <p:nvSpPr>
            <p:cNvPr id="8" name="TextBox 7"/>
            <p:cNvSpPr txBox="1"/>
            <p:nvPr/>
          </p:nvSpPr>
          <p:spPr>
            <a:xfrm>
              <a:off x="2051720" y="3645024"/>
              <a:ext cx="144016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Webpage host </a:t>
              </a:r>
              <a:endParaRPr lang="zh-CN" altLang="en-US" sz="16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504" y="3645024"/>
              <a:ext cx="133164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Web-Browser </a:t>
              </a:r>
              <a:endParaRPr lang="zh-CN" altLang="en-US" sz="1600" dirty="0"/>
            </a:p>
          </p:txBody>
        </p:sp>
        <p:cxnSp>
          <p:nvCxnSpPr>
            <p:cNvPr id="14" name="直接箭头连接符 13"/>
            <p:cNvCxnSpPr>
              <a:stCxn id="8" idx="1"/>
            </p:cNvCxnSpPr>
            <p:nvPr/>
          </p:nvCxnSpPr>
          <p:spPr>
            <a:xfrm flipH="1">
              <a:off x="1475656" y="3814301"/>
              <a:ext cx="576064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/>
            <p:nvPr/>
          </p:nvCxnSpPr>
          <p:spPr>
            <a:xfrm flipV="1">
              <a:off x="683568" y="4293096"/>
              <a:ext cx="1800200" cy="2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/>
            <p:nvPr/>
          </p:nvCxnSpPr>
          <p:spPr>
            <a:xfrm>
              <a:off x="683568" y="4005064"/>
              <a:ext cx="0" cy="288032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71"/>
            <p:cNvCxnSpPr/>
            <p:nvPr/>
          </p:nvCxnSpPr>
          <p:spPr>
            <a:xfrm flipV="1">
              <a:off x="2483768" y="4005064"/>
              <a:ext cx="0" cy="288032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755576" y="4293096"/>
              <a:ext cx="1008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User’s setting </a:t>
              </a:r>
              <a:endParaRPr lang="zh-CN" altLang="en-US" sz="1100" dirty="0"/>
            </a:p>
          </p:txBody>
        </p:sp>
      </p:grpSp>
      <p:cxnSp>
        <p:nvCxnSpPr>
          <p:cNvPr id="100" name="直接箭头连接符 99"/>
          <p:cNvCxnSpPr>
            <a:cxnSpLocks/>
          </p:cNvCxnSpPr>
          <p:nvPr/>
        </p:nvCxnSpPr>
        <p:spPr>
          <a:xfrm>
            <a:off x="3275856" y="4327370"/>
            <a:ext cx="0" cy="57112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>
            <a:cxnSpLocks/>
          </p:cNvCxnSpPr>
          <p:nvPr/>
        </p:nvCxnSpPr>
        <p:spPr>
          <a:xfrm flipV="1">
            <a:off x="3278647" y="4874849"/>
            <a:ext cx="2592288" cy="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>
            <a:cxnSpLocks/>
          </p:cNvCxnSpPr>
          <p:nvPr/>
        </p:nvCxnSpPr>
        <p:spPr>
          <a:xfrm flipH="1" flipV="1">
            <a:off x="5868144" y="3429000"/>
            <a:ext cx="2791" cy="144584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3275856" y="4924576"/>
            <a:ext cx="410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Update the data fetch request based on the user’s setting  </a:t>
            </a:r>
            <a:endParaRPr lang="zh-CN" altLang="en-US" sz="1100" dirty="0"/>
          </a:p>
        </p:txBody>
      </p:sp>
      <p:cxnSp>
        <p:nvCxnSpPr>
          <p:cNvPr id="41" name="直接箭头连接符 4">
            <a:extLst>
              <a:ext uri="{FF2B5EF4-FFF2-40B4-BE49-F238E27FC236}">
                <a16:creationId xmlns:a16="http://schemas.microsoft.com/office/drawing/2014/main" id="{2DC34D96-62AD-B146-ABF7-D84A228DA3CC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5191534" y="3407514"/>
            <a:ext cx="0" cy="58130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3FCA3E8-31C4-CA47-8E6A-F48F2D6550E6}"/>
              </a:ext>
            </a:extLst>
          </p:cNvPr>
          <p:cNvSpPr txBox="1"/>
          <p:nvPr/>
        </p:nvSpPr>
        <p:spPr>
          <a:xfrm>
            <a:off x="4171319" y="3989361"/>
            <a:ext cx="1584176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Message Parsing</a:t>
            </a:r>
            <a:endParaRPr lang="zh-CN" altLang="en-US" sz="1600" dirty="0"/>
          </a:p>
        </p:txBody>
      </p:sp>
      <p:cxnSp>
        <p:nvCxnSpPr>
          <p:cNvPr id="66" name="直接箭头连接符 100">
            <a:extLst>
              <a:ext uri="{FF2B5EF4-FFF2-40B4-BE49-F238E27FC236}">
                <a16:creationId xmlns:a16="http://schemas.microsoft.com/office/drawing/2014/main" id="{246F3826-3F18-0C41-85C9-FA6BE1DB6318}"/>
              </a:ext>
            </a:extLst>
          </p:cNvPr>
          <p:cNvCxnSpPr>
            <a:cxnSpLocks/>
            <a:stCxn id="42" idx="1"/>
            <a:endCxn id="8" idx="3"/>
          </p:cNvCxnSpPr>
          <p:nvPr/>
        </p:nvCxnSpPr>
        <p:spPr>
          <a:xfrm flipH="1" flipV="1">
            <a:off x="3491880" y="4158093"/>
            <a:ext cx="679439" cy="54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E060F181-0B3E-7148-8172-418D150C18E3}"/>
              </a:ext>
            </a:extLst>
          </p:cNvPr>
          <p:cNvSpPr txBox="1"/>
          <p:nvPr/>
        </p:nvSpPr>
        <p:spPr>
          <a:xfrm>
            <a:off x="3566679" y="3736365"/>
            <a:ext cx="5732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JSON </a:t>
            </a:r>
          </a:p>
          <a:p>
            <a:r>
              <a:rPr lang="en-US" altLang="zh-CN" sz="1100" dirty="0"/>
              <a:t>object</a:t>
            </a:r>
            <a:endParaRPr lang="zh-CN" altLang="en-US" sz="1100" dirty="0"/>
          </a:p>
        </p:txBody>
      </p:sp>
      <p:sp>
        <p:nvSpPr>
          <p:cNvPr id="33" name="流程图: 磁盘 5">
            <a:extLst>
              <a:ext uri="{FF2B5EF4-FFF2-40B4-BE49-F238E27FC236}">
                <a16:creationId xmlns:a16="http://schemas.microsoft.com/office/drawing/2014/main" id="{B31A97E3-1D7A-3B44-BC29-8613B4759B17}"/>
              </a:ext>
            </a:extLst>
          </p:cNvPr>
          <p:cNvSpPr/>
          <p:nvPr/>
        </p:nvSpPr>
        <p:spPr>
          <a:xfrm>
            <a:off x="7655232" y="2084182"/>
            <a:ext cx="1080120" cy="57606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Database</a:t>
            </a:r>
            <a:endParaRPr lang="zh-CN" altLang="en-US" dirty="0"/>
          </a:p>
        </p:txBody>
      </p:sp>
      <p:cxnSp>
        <p:nvCxnSpPr>
          <p:cNvPr id="34" name="直接箭头连接符 7">
            <a:extLst>
              <a:ext uri="{FF2B5EF4-FFF2-40B4-BE49-F238E27FC236}">
                <a16:creationId xmlns:a16="http://schemas.microsoft.com/office/drawing/2014/main" id="{01D76AE3-14FD-FD4F-9953-3EB70743E231}"/>
              </a:ext>
            </a:extLst>
          </p:cNvPr>
          <p:cNvCxnSpPr/>
          <p:nvPr/>
        </p:nvCxnSpPr>
        <p:spPr>
          <a:xfrm>
            <a:off x="8231296" y="2732254"/>
            <a:ext cx="0" cy="28803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743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9">
            <a:extLst>
              <a:ext uri="{FF2B5EF4-FFF2-40B4-BE49-F238E27FC236}">
                <a16:creationId xmlns:a16="http://schemas.microsoft.com/office/drawing/2014/main" id="{879B5CB2-A95A-4B7D-BCD6-2F9EEA9E6E67}"/>
              </a:ext>
            </a:extLst>
          </p:cNvPr>
          <p:cNvSpPr/>
          <p:nvPr/>
        </p:nvSpPr>
        <p:spPr>
          <a:xfrm>
            <a:off x="6546829" y="260652"/>
            <a:ext cx="2273643" cy="240152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757790" y="260652"/>
            <a:ext cx="4470393" cy="518456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95736" y="836712"/>
            <a:ext cx="129614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Program init</a:t>
            </a:r>
            <a:endParaRPr lang="zh-CN" altLang="en-US" sz="1600" dirty="0"/>
          </a:p>
        </p:txBody>
      </p:sp>
      <p:cxnSp>
        <p:nvCxnSpPr>
          <p:cNvPr id="5" name="直接箭头连接符 4"/>
          <p:cNvCxnSpPr/>
          <p:nvPr/>
        </p:nvCxnSpPr>
        <p:spPr>
          <a:xfrm>
            <a:off x="2771800" y="1196752"/>
            <a:ext cx="0" cy="50405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95736" y="1700808"/>
            <a:ext cx="144016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Load configure</a:t>
            </a:r>
            <a:endParaRPr lang="zh-CN" altLang="en-US" sz="1600" dirty="0"/>
          </a:p>
        </p:txBody>
      </p:sp>
      <p:cxnSp>
        <p:nvCxnSpPr>
          <p:cNvPr id="9" name="直接箭头连接符 8"/>
          <p:cNvCxnSpPr>
            <a:cxnSpLocks/>
            <a:endCxn id="8" idx="0"/>
          </p:cNvCxnSpPr>
          <p:nvPr/>
        </p:nvCxnSpPr>
        <p:spPr>
          <a:xfrm>
            <a:off x="2771800" y="2039362"/>
            <a:ext cx="0" cy="194945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907704" y="332656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topologyMapHost.py</a:t>
            </a:r>
            <a:endParaRPr lang="zh-CN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3745087" y="2338446"/>
            <a:ext cx="1584176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Data </a:t>
            </a:r>
            <a:r>
              <a:rPr lang="en-US" altLang="zh-CN" sz="1600" dirty="0" err="1"/>
              <a:t>Mgr</a:t>
            </a:r>
            <a:r>
              <a:rPr lang="en-US" altLang="zh-CN" sz="1600" dirty="0"/>
              <a:t> (Loop)</a:t>
            </a:r>
            <a:endParaRPr lang="zh-CN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3779912" y="2065704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Data Manager Thread</a:t>
            </a:r>
            <a:endParaRPr lang="zh-CN" altLang="en-US" sz="11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BD9C4BE-50FE-7148-A508-EFB87C8C85EB}"/>
              </a:ext>
            </a:extLst>
          </p:cNvPr>
          <p:cNvGrpSpPr/>
          <p:nvPr/>
        </p:nvGrpSpPr>
        <p:grpSpPr>
          <a:xfrm>
            <a:off x="107504" y="3988816"/>
            <a:ext cx="3384376" cy="909682"/>
            <a:chOff x="107504" y="3645024"/>
            <a:chExt cx="3384376" cy="909682"/>
          </a:xfrm>
        </p:grpSpPr>
        <p:sp>
          <p:nvSpPr>
            <p:cNvPr id="8" name="TextBox 7"/>
            <p:cNvSpPr txBox="1"/>
            <p:nvPr/>
          </p:nvSpPr>
          <p:spPr>
            <a:xfrm>
              <a:off x="2051720" y="3645024"/>
              <a:ext cx="144016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Webpage host </a:t>
              </a:r>
              <a:endParaRPr lang="zh-CN" altLang="en-US" sz="16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504" y="3645024"/>
              <a:ext cx="133164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Web-Browser </a:t>
              </a:r>
              <a:endParaRPr lang="zh-CN" altLang="en-US" sz="1600" dirty="0"/>
            </a:p>
          </p:txBody>
        </p:sp>
        <p:cxnSp>
          <p:nvCxnSpPr>
            <p:cNvPr id="14" name="直接箭头连接符 13"/>
            <p:cNvCxnSpPr>
              <a:stCxn id="8" idx="1"/>
            </p:cNvCxnSpPr>
            <p:nvPr/>
          </p:nvCxnSpPr>
          <p:spPr>
            <a:xfrm flipH="1">
              <a:off x="1475656" y="3814301"/>
              <a:ext cx="576064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/>
            <p:nvPr/>
          </p:nvCxnSpPr>
          <p:spPr>
            <a:xfrm flipV="1">
              <a:off x="683568" y="4293096"/>
              <a:ext cx="1800200" cy="2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/>
            <p:nvPr/>
          </p:nvCxnSpPr>
          <p:spPr>
            <a:xfrm>
              <a:off x="683568" y="4005064"/>
              <a:ext cx="0" cy="288032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71"/>
            <p:cNvCxnSpPr/>
            <p:nvPr/>
          </p:nvCxnSpPr>
          <p:spPr>
            <a:xfrm flipV="1">
              <a:off x="2483768" y="4005064"/>
              <a:ext cx="0" cy="288032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755576" y="4293096"/>
              <a:ext cx="1008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User’s setting </a:t>
              </a:r>
              <a:endParaRPr lang="zh-CN" altLang="en-US" sz="1100" dirty="0"/>
            </a:p>
          </p:txBody>
        </p:sp>
      </p:grpSp>
      <p:cxnSp>
        <p:nvCxnSpPr>
          <p:cNvPr id="100" name="直接箭头连接符 99"/>
          <p:cNvCxnSpPr>
            <a:cxnSpLocks/>
          </p:cNvCxnSpPr>
          <p:nvPr/>
        </p:nvCxnSpPr>
        <p:spPr>
          <a:xfrm>
            <a:off x="3275856" y="4327370"/>
            <a:ext cx="0" cy="57112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>
            <a:cxnSpLocks/>
          </p:cNvCxnSpPr>
          <p:nvPr/>
        </p:nvCxnSpPr>
        <p:spPr>
          <a:xfrm flipV="1">
            <a:off x="3278647" y="4874849"/>
            <a:ext cx="2592288" cy="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>
            <a:cxnSpLocks/>
          </p:cNvCxnSpPr>
          <p:nvPr/>
        </p:nvCxnSpPr>
        <p:spPr>
          <a:xfrm flipH="1" flipV="1">
            <a:off x="5868144" y="3429000"/>
            <a:ext cx="2791" cy="144584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2699788" y="4922067"/>
            <a:ext cx="410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Update the data fetch request based on the user’s setting  </a:t>
            </a:r>
            <a:endParaRPr lang="zh-CN" altLang="en-US" sz="1100" dirty="0"/>
          </a:p>
        </p:txBody>
      </p:sp>
      <p:cxnSp>
        <p:nvCxnSpPr>
          <p:cNvPr id="41" name="直接箭头连接符 4">
            <a:extLst>
              <a:ext uri="{FF2B5EF4-FFF2-40B4-BE49-F238E27FC236}">
                <a16:creationId xmlns:a16="http://schemas.microsoft.com/office/drawing/2014/main" id="{2DC34D96-62AD-B146-ABF7-D84A228DA3CC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537175" y="2677000"/>
            <a:ext cx="0" cy="36931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3FCA3E8-31C4-CA47-8E6A-F48F2D6550E6}"/>
              </a:ext>
            </a:extLst>
          </p:cNvPr>
          <p:cNvSpPr txBox="1"/>
          <p:nvPr/>
        </p:nvSpPr>
        <p:spPr>
          <a:xfrm>
            <a:off x="4171319" y="3989361"/>
            <a:ext cx="1584176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Message Parsing</a:t>
            </a:r>
            <a:endParaRPr lang="zh-CN" altLang="en-US" sz="1600" dirty="0"/>
          </a:p>
        </p:txBody>
      </p:sp>
      <p:cxnSp>
        <p:nvCxnSpPr>
          <p:cNvPr id="66" name="直接箭头连接符 100">
            <a:extLst>
              <a:ext uri="{FF2B5EF4-FFF2-40B4-BE49-F238E27FC236}">
                <a16:creationId xmlns:a16="http://schemas.microsoft.com/office/drawing/2014/main" id="{246F3826-3F18-0C41-85C9-FA6BE1DB6318}"/>
              </a:ext>
            </a:extLst>
          </p:cNvPr>
          <p:cNvCxnSpPr>
            <a:cxnSpLocks/>
            <a:stCxn id="42" idx="1"/>
            <a:endCxn id="8" idx="3"/>
          </p:cNvCxnSpPr>
          <p:nvPr/>
        </p:nvCxnSpPr>
        <p:spPr>
          <a:xfrm flipH="1" flipV="1">
            <a:off x="3491880" y="4158093"/>
            <a:ext cx="679439" cy="54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E060F181-0B3E-7148-8172-418D150C18E3}"/>
              </a:ext>
            </a:extLst>
          </p:cNvPr>
          <p:cNvSpPr txBox="1"/>
          <p:nvPr/>
        </p:nvSpPr>
        <p:spPr>
          <a:xfrm>
            <a:off x="3578160" y="3701479"/>
            <a:ext cx="5732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JSON </a:t>
            </a:r>
          </a:p>
          <a:p>
            <a:r>
              <a:rPr lang="en-US" altLang="zh-CN" sz="1100" dirty="0"/>
              <a:t>object</a:t>
            </a:r>
            <a:endParaRPr lang="zh-CN" altLang="en-US" sz="1100" dirty="0"/>
          </a:p>
        </p:txBody>
      </p:sp>
      <p:sp>
        <p:nvSpPr>
          <p:cNvPr id="33" name="流程图: 磁盘 5">
            <a:extLst>
              <a:ext uri="{FF2B5EF4-FFF2-40B4-BE49-F238E27FC236}">
                <a16:creationId xmlns:a16="http://schemas.microsoft.com/office/drawing/2014/main" id="{B31A97E3-1D7A-3B44-BC29-8613B4759B17}"/>
              </a:ext>
            </a:extLst>
          </p:cNvPr>
          <p:cNvSpPr/>
          <p:nvPr/>
        </p:nvSpPr>
        <p:spPr>
          <a:xfrm>
            <a:off x="6939207" y="2981626"/>
            <a:ext cx="1080120" cy="57606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Database</a:t>
            </a:r>
            <a:endParaRPr lang="zh-CN" altLang="en-US" dirty="0"/>
          </a:p>
        </p:txBody>
      </p:sp>
      <p:pic>
        <p:nvPicPr>
          <p:cNvPr id="1026" name="Picture 2" descr="Laptop User Icon - Download in Flat Style">
            <a:extLst>
              <a:ext uri="{FF2B5EF4-FFF2-40B4-BE49-F238E27FC236}">
                <a16:creationId xmlns:a16="http://schemas.microsoft.com/office/drawing/2014/main" id="{C583219F-0BCB-4305-A423-5034C808E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62" y="2688249"/>
            <a:ext cx="1061170" cy="106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AEE371E-62B9-4ECC-B56C-B5E7C4ABD3D1}"/>
              </a:ext>
            </a:extLst>
          </p:cNvPr>
          <p:cNvSpPr txBox="1"/>
          <p:nvPr/>
        </p:nvSpPr>
        <p:spPr>
          <a:xfrm>
            <a:off x="6549801" y="309047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databaseCreater.py</a:t>
            </a:r>
            <a:endParaRPr lang="zh-CN" altLang="en-US" sz="1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AE0B8F3-A56E-48AA-8171-FF89E6358A04}"/>
              </a:ext>
            </a:extLst>
          </p:cNvPr>
          <p:cNvSpPr txBox="1"/>
          <p:nvPr/>
        </p:nvSpPr>
        <p:spPr>
          <a:xfrm>
            <a:off x="6804244" y="671210"/>
            <a:ext cx="129614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Program init</a:t>
            </a:r>
            <a:endParaRPr lang="zh-CN" altLang="en-US" sz="16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61B7DF4-047A-4FE0-AEEA-B0695EE91776}"/>
              </a:ext>
            </a:extLst>
          </p:cNvPr>
          <p:cNvSpPr txBox="1"/>
          <p:nvPr/>
        </p:nvSpPr>
        <p:spPr>
          <a:xfrm>
            <a:off x="6804243" y="1258090"/>
            <a:ext cx="1584181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Load node data</a:t>
            </a:r>
            <a:endParaRPr lang="zh-CN" altLang="en-US" sz="1600" dirty="0"/>
          </a:p>
        </p:txBody>
      </p:sp>
      <p:cxnSp>
        <p:nvCxnSpPr>
          <p:cNvPr id="47" name="直接箭头连接符 4">
            <a:extLst>
              <a:ext uri="{FF2B5EF4-FFF2-40B4-BE49-F238E27FC236}">
                <a16:creationId xmlns:a16="http://schemas.microsoft.com/office/drawing/2014/main" id="{77959450-9099-41AA-8107-B4405D1FE440}"/>
              </a:ext>
            </a:extLst>
          </p:cNvPr>
          <p:cNvCxnSpPr>
            <a:cxnSpLocks/>
          </p:cNvCxnSpPr>
          <p:nvPr/>
        </p:nvCxnSpPr>
        <p:spPr>
          <a:xfrm>
            <a:off x="7380312" y="1009764"/>
            <a:ext cx="0" cy="24832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D3FC551-5581-4CA7-BBFB-E01C96D10A51}"/>
              </a:ext>
            </a:extLst>
          </p:cNvPr>
          <p:cNvSpPr txBox="1"/>
          <p:nvPr/>
        </p:nvSpPr>
        <p:spPr>
          <a:xfrm>
            <a:off x="6804242" y="1877903"/>
            <a:ext cx="1584181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Create random node state data</a:t>
            </a:r>
            <a:endParaRPr lang="zh-CN" altLang="en-US" sz="1600" dirty="0"/>
          </a:p>
        </p:txBody>
      </p:sp>
      <p:cxnSp>
        <p:nvCxnSpPr>
          <p:cNvPr id="49" name="直接箭头连接符 4">
            <a:extLst>
              <a:ext uri="{FF2B5EF4-FFF2-40B4-BE49-F238E27FC236}">
                <a16:creationId xmlns:a16="http://schemas.microsoft.com/office/drawing/2014/main" id="{20CFDF73-C63C-40DD-BE06-E53532C44FBB}"/>
              </a:ext>
            </a:extLst>
          </p:cNvPr>
          <p:cNvCxnSpPr>
            <a:cxnSpLocks/>
          </p:cNvCxnSpPr>
          <p:nvPr/>
        </p:nvCxnSpPr>
        <p:spPr>
          <a:xfrm>
            <a:off x="7393638" y="1629577"/>
            <a:ext cx="0" cy="24832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63">
            <a:extLst>
              <a:ext uri="{FF2B5EF4-FFF2-40B4-BE49-F238E27FC236}">
                <a16:creationId xmlns:a16="http://schemas.microsoft.com/office/drawing/2014/main" id="{7A954D5A-AC51-4BE2-B599-8554814E272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791572" y="2507722"/>
            <a:ext cx="953515" cy="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595D0ED-CFA5-4800-AA5A-B980509E16A9}"/>
              </a:ext>
            </a:extLst>
          </p:cNvPr>
          <p:cNvSpPr txBox="1"/>
          <p:nvPr/>
        </p:nvSpPr>
        <p:spPr>
          <a:xfrm>
            <a:off x="4062108" y="3088511"/>
            <a:ext cx="1918683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Data Fetching</a:t>
            </a:r>
            <a:endParaRPr lang="zh-CN" altLang="en-US" sz="1600" dirty="0"/>
          </a:p>
        </p:txBody>
      </p:sp>
      <p:cxnSp>
        <p:nvCxnSpPr>
          <p:cNvPr id="61" name="直接箭头连接符 4">
            <a:extLst>
              <a:ext uri="{FF2B5EF4-FFF2-40B4-BE49-F238E27FC236}">
                <a16:creationId xmlns:a16="http://schemas.microsoft.com/office/drawing/2014/main" id="{A7250B73-8E10-422A-8CE2-E27427649240}"/>
              </a:ext>
            </a:extLst>
          </p:cNvPr>
          <p:cNvCxnSpPr>
            <a:cxnSpLocks/>
            <a:stCxn id="33" idx="2"/>
            <a:endCxn id="60" idx="3"/>
          </p:cNvCxnSpPr>
          <p:nvPr/>
        </p:nvCxnSpPr>
        <p:spPr>
          <a:xfrm flipH="1" flipV="1">
            <a:off x="5980791" y="3257788"/>
            <a:ext cx="958416" cy="1187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4">
            <a:extLst>
              <a:ext uri="{FF2B5EF4-FFF2-40B4-BE49-F238E27FC236}">
                <a16:creationId xmlns:a16="http://schemas.microsoft.com/office/drawing/2014/main" id="{AA9EB1AF-CB64-4E13-ABC2-28C2A5D29930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7479267" y="2446563"/>
            <a:ext cx="0" cy="53506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4">
            <a:extLst>
              <a:ext uri="{FF2B5EF4-FFF2-40B4-BE49-F238E27FC236}">
                <a16:creationId xmlns:a16="http://schemas.microsoft.com/office/drawing/2014/main" id="{1598723D-F7D7-49BB-A13C-45A60DE66467}"/>
              </a:ext>
            </a:extLst>
          </p:cNvPr>
          <p:cNvCxnSpPr>
            <a:cxnSpLocks/>
          </p:cNvCxnSpPr>
          <p:nvPr/>
        </p:nvCxnSpPr>
        <p:spPr>
          <a:xfrm>
            <a:off x="4530463" y="3427065"/>
            <a:ext cx="6712" cy="50599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B72B7503-CA30-4AC6-8DA7-B1C7EE684A66}"/>
              </a:ext>
            </a:extLst>
          </p:cNvPr>
          <p:cNvSpPr txBox="1"/>
          <p:nvPr/>
        </p:nvSpPr>
        <p:spPr>
          <a:xfrm>
            <a:off x="4490692" y="3472962"/>
            <a:ext cx="11547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altLang="zh-CN" sz="1100" dirty="0"/>
              <a:t>Node data </a:t>
            </a:r>
            <a:endParaRPr lang="zh-CN" altLang="en-US" sz="11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25678B5-7AE8-4CA1-8892-2CAA01FBD76A}"/>
              </a:ext>
            </a:extLst>
          </p:cNvPr>
          <p:cNvSpPr txBox="1"/>
          <p:nvPr/>
        </p:nvSpPr>
        <p:spPr>
          <a:xfrm>
            <a:off x="3965168" y="4326783"/>
            <a:ext cx="18466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altLang="zh-CN" sz="1100" dirty="0"/>
              <a:t>Create Node, comm-link Json  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9095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C32B895-868A-D040-8D62-03EBC548E9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28" y="1817414"/>
            <a:ext cx="6749272" cy="32293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3671C8-2209-1A42-B391-C2E6BD858282}"/>
              </a:ext>
            </a:extLst>
          </p:cNvPr>
          <p:cNvSpPr/>
          <p:nvPr/>
        </p:nvSpPr>
        <p:spPr>
          <a:xfrm>
            <a:off x="1547664" y="2348879"/>
            <a:ext cx="5382136" cy="252028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3C50FD-A94D-7944-8992-A7CB8C642F59}"/>
              </a:ext>
            </a:extLst>
          </p:cNvPr>
          <p:cNvSpPr/>
          <p:nvPr/>
        </p:nvSpPr>
        <p:spPr>
          <a:xfrm>
            <a:off x="179512" y="2348880"/>
            <a:ext cx="1368152" cy="252028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CCB308-6D9A-D64A-996E-A3CF276CEF78}"/>
              </a:ext>
            </a:extLst>
          </p:cNvPr>
          <p:cNvSpPr/>
          <p:nvPr/>
        </p:nvSpPr>
        <p:spPr>
          <a:xfrm>
            <a:off x="6444208" y="2416623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032C76F-998E-9845-A413-6973A953432B}"/>
              </a:ext>
            </a:extLst>
          </p:cNvPr>
          <p:cNvSpPr/>
          <p:nvPr/>
        </p:nvSpPr>
        <p:spPr>
          <a:xfrm>
            <a:off x="1331640" y="2420886"/>
            <a:ext cx="144016" cy="182447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006B3-ED58-3C4C-B664-E450920B3849}"/>
              </a:ext>
            </a:extLst>
          </p:cNvPr>
          <p:cNvSpPr txBox="1"/>
          <p:nvPr/>
        </p:nvSpPr>
        <p:spPr>
          <a:xfrm>
            <a:off x="6948264" y="2356089"/>
            <a:ext cx="2195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User Interface Component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D04366E-7FF3-2042-A967-E5D5AA343DD6}"/>
              </a:ext>
            </a:extLst>
          </p:cNvPr>
          <p:cNvSpPr/>
          <p:nvPr/>
        </p:nvSpPr>
        <p:spPr>
          <a:xfrm>
            <a:off x="6948264" y="2996952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222965-2A9E-9D4B-8B57-96B808A934C4}"/>
              </a:ext>
            </a:extLst>
          </p:cNvPr>
          <p:cNvSpPr txBox="1"/>
          <p:nvPr/>
        </p:nvSpPr>
        <p:spPr>
          <a:xfrm>
            <a:off x="7056784" y="2951807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Topological Map:</a:t>
            </a:r>
          </a:p>
          <a:p>
            <a:r>
              <a:rPr lang="en-US" sz="1200" dirty="0"/>
              <a:t>Display device communication links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2F36B96-DC65-4B47-84FF-817E65DC7E3D}"/>
              </a:ext>
            </a:extLst>
          </p:cNvPr>
          <p:cNvSpPr/>
          <p:nvPr/>
        </p:nvSpPr>
        <p:spPr>
          <a:xfrm>
            <a:off x="6948264" y="3688481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8C3E18-6A70-0847-9AF7-7FF50B5F7842}"/>
              </a:ext>
            </a:extLst>
          </p:cNvPr>
          <p:cNvSpPr txBox="1"/>
          <p:nvPr/>
        </p:nvSpPr>
        <p:spPr>
          <a:xfrm>
            <a:off x="7056784" y="3643336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Collapsible Sidebar:</a:t>
            </a:r>
          </a:p>
          <a:p>
            <a:r>
              <a:rPr lang="en-US" sz="1200" dirty="0"/>
              <a:t>Allows users to set the map settings</a:t>
            </a:r>
          </a:p>
        </p:txBody>
      </p:sp>
    </p:spTree>
    <p:extLst>
      <p:ext uri="{BB962C8B-B14F-4D97-AF65-F5344CB8AC3E}">
        <p14:creationId xmlns:p14="http://schemas.microsoft.com/office/powerpoint/2010/main" val="1955288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1537</TotalTime>
  <Words>932</Words>
  <Application>Microsoft Office PowerPoint</Application>
  <PresentationFormat>On-screen Show (4:3)</PresentationFormat>
  <Paragraphs>303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Liu Yuancheng</dc:creator>
  <cp:lastModifiedBy>yuancheng Liu</cp:lastModifiedBy>
  <cp:revision>69</cp:revision>
  <dcterms:created xsi:type="dcterms:W3CDTF">2020-05-11T01:33:30Z</dcterms:created>
  <dcterms:modified xsi:type="dcterms:W3CDTF">2024-12-19T06:13:58Z</dcterms:modified>
</cp:coreProperties>
</file>